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ms-powerpoint.presentation.macroEnabled.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257" r:id="rId3"/>
    <p:sldId id="304" r:id="rId4"/>
    <p:sldId id="322" r:id="rId5"/>
    <p:sldId id="258" r:id="rId6"/>
    <p:sldId id="342" r:id="rId7"/>
    <p:sldId id="259" r:id="rId8"/>
    <p:sldId id="264" r:id="rId9"/>
    <p:sldId id="303" r:id="rId10"/>
    <p:sldId id="305" r:id="rId11"/>
    <p:sldId id="307" r:id="rId12"/>
    <p:sldId id="268" r:id="rId13"/>
    <p:sldId id="266" r:id="rId14"/>
    <p:sldId id="269" r:id="rId15"/>
    <p:sldId id="343" r:id="rId16"/>
    <p:sldId id="330" r:id="rId17"/>
    <p:sldId id="336" r:id="rId18"/>
    <p:sldId id="271" r:id="rId19"/>
    <p:sldId id="368" r:id="rId20"/>
    <p:sldId id="348" r:id="rId21"/>
    <p:sldId id="344" r:id="rId22"/>
    <p:sldId id="350" r:id="rId23"/>
    <p:sldId id="352" r:id="rId24"/>
    <p:sldId id="353" r:id="rId25"/>
    <p:sldId id="354" r:id="rId26"/>
    <p:sldId id="356" r:id="rId27"/>
    <p:sldId id="357" r:id="rId28"/>
    <p:sldId id="358" r:id="rId29"/>
    <p:sldId id="359" r:id="rId30"/>
    <p:sldId id="361" r:id="rId31"/>
    <p:sldId id="360" r:id="rId32"/>
    <p:sldId id="362" r:id="rId33"/>
    <p:sldId id="363" r:id="rId34"/>
    <p:sldId id="364" r:id="rId35"/>
    <p:sldId id="365" r:id="rId36"/>
    <p:sldId id="366" r:id="rId37"/>
    <p:sldId id="308" r:id="rId38"/>
    <p:sldId id="302" r:id="rId39"/>
  </p:sldIdLst>
  <p:sldSz cx="9144000" cy="6858000" type="screen4x3"/>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BCC6B0-7341-6B13-A2EE-A884054DEBB5}" name="BRUMUND Bernd" initials="BB" userId="S::bernd.brumund@soprasteria.com::2e4cfa4d-02c1-45c3-9b66-a7093e33ad5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0975" autoAdjust="0"/>
  </p:normalViewPr>
  <p:slideViewPr>
    <p:cSldViewPr>
      <p:cViewPr varScale="1">
        <p:scale>
          <a:sx n="74" d="100"/>
          <a:sy n="74" d="100"/>
        </p:scale>
        <p:origin x="1742" y="283"/>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78" d="100"/>
          <a:sy n="78" d="100"/>
        </p:scale>
        <p:origin x="3978" y="1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https://steria-my.sharepoint.com/personal/bernd_brumund_soprasteria_com/Documents/Documents/Documents/TuS%20Lehmden/Vorstand/JHV%202023/Temp/Mitgliederzahlen.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0651644027408908E-2"/>
          <c:y val="0.23245630097951342"/>
          <c:w val="0.90210714745352227"/>
          <c:h val="0.65773796329314416"/>
        </c:manualLayout>
      </c:layout>
      <c:barChart>
        <c:barDir val="col"/>
        <c:grouping val="clustered"/>
        <c:varyColors val="0"/>
        <c:ser>
          <c:idx val="0"/>
          <c:order val="0"/>
          <c:spPr>
            <a:solidFill>
              <a:schemeClr val="accent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00B050"/>
                    </a:solidFill>
                    <a:latin typeface="+mn-lt"/>
                    <a:ea typeface="+mn-ea"/>
                    <a:cs typeface="+mn-cs"/>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Tabelle2!$A$1:$A$10</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Tabelle2!$B$1:$B$10</c:f>
              <c:numCache>
                <c:formatCode>General</c:formatCode>
                <c:ptCount val="10"/>
                <c:pt idx="0">
                  <c:v>664</c:v>
                </c:pt>
                <c:pt idx="1">
                  <c:v>644</c:v>
                </c:pt>
                <c:pt idx="2">
                  <c:v>620</c:v>
                </c:pt>
                <c:pt idx="3">
                  <c:v>614</c:v>
                </c:pt>
                <c:pt idx="4">
                  <c:v>571</c:v>
                </c:pt>
                <c:pt idx="5">
                  <c:v>559</c:v>
                </c:pt>
                <c:pt idx="6">
                  <c:v>600</c:v>
                </c:pt>
                <c:pt idx="7">
                  <c:v>608</c:v>
                </c:pt>
                <c:pt idx="8">
                  <c:v>631</c:v>
                </c:pt>
                <c:pt idx="9">
                  <c:v>622</c:v>
                </c:pt>
              </c:numCache>
            </c:numRef>
          </c:val>
          <c:extLst>
            <c:ext xmlns:c16="http://schemas.microsoft.com/office/drawing/2014/chart" uri="{C3380CC4-5D6E-409C-BE32-E72D297353CC}">
              <c16:uniqueId val="{00000002-EC50-44C6-86C6-6B710E2380A8}"/>
            </c:ext>
          </c:extLst>
        </c:ser>
        <c:dLbls>
          <c:dLblPos val="outEnd"/>
          <c:showLegendKey val="0"/>
          <c:showVal val="1"/>
          <c:showCatName val="0"/>
          <c:showSerName val="0"/>
          <c:showPercent val="0"/>
          <c:showBubbleSize val="0"/>
        </c:dLbls>
        <c:gapWidth val="219"/>
        <c:overlap val="-27"/>
        <c:axId val="799096256"/>
        <c:axId val="799093304"/>
      </c:barChart>
      <c:catAx>
        <c:axId val="7990962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rgbClr val="002060"/>
                </a:solidFill>
                <a:latin typeface="+mn-lt"/>
                <a:ea typeface="+mn-ea"/>
                <a:cs typeface="+mn-cs"/>
              </a:defRPr>
            </a:pPr>
            <a:endParaRPr lang="de-DE"/>
          </a:p>
        </c:txPr>
        <c:crossAx val="799093304"/>
        <c:crosses val="autoZero"/>
        <c:auto val="1"/>
        <c:lblAlgn val="ctr"/>
        <c:lblOffset val="100"/>
        <c:noMultiLvlLbl val="0"/>
      </c:catAx>
      <c:valAx>
        <c:axId val="7990933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de-DE"/>
          </a:p>
        </c:txPr>
        <c:crossAx val="7990962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de-D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121F78A2-873B-46C2-ABFF-64E4691DEE29}" type="datetimeFigureOut">
              <a:rPr lang="de-DE" smtClean="0"/>
              <a:t>13.03.2026</a:t>
            </a:fld>
            <a:endParaRPr lang="de-DE"/>
          </a:p>
        </p:txBody>
      </p:sp>
      <p:sp>
        <p:nvSpPr>
          <p:cNvPr id="4" name="Folienbildplatzhalt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E0D2F2E9-D42B-4550-A56F-FF650B533440}" type="slidenum">
              <a:rPr lang="de-DE" smtClean="0"/>
              <a:t>‹Nr.›</a:t>
            </a:fld>
            <a:endParaRPr lang="de-DE"/>
          </a:p>
        </p:txBody>
      </p:sp>
    </p:spTree>
    <p:extLst>
      <p:ext uri="{BB962C8B-B14F-4D97-AF65-F5344CB8AC3E}">
        <p14:creationId xmlns:p14="http://schemas.microsoft.com/office/powerpoint/2010/main" val="3777805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de-DE"/>
          </a:p>
        </p:txBody>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E0D2F2E9-D42B-4550-A56F-FF650B533440}" type="slidenum">
              <a:rPr lang="de-DE" smtClean="0"/>
              <a:t>1</a:t>
            </a:fld>
            <a:endParaRPr lang="de-DE"/>
          </a:p>
        </p:txBody>
      </p:sp>
    </p:spTree>
    <p:extLst>
      <p:ext uri="{BB962C8B-B14F-4D97-AF65-F5344CB8AC3E}">
        <p14:creationId xmlns:p14="http://schemas.microsoft.com/office/powerpoint/2010/main" val="40299074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de-DE"/>
          </a:p>
        </p:txBody>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E0D2F2E9-D42B-4550-A56F-FF650B533440}" type="slidenum">
              <a:rPr lang="de-DE" smtClean="0"/>
              <a:t>10</a:t>
            </a:fld>
            <a:endParaRPr lang="de-DE"/>
          </a:p>
        </p:txBody>
      </p:sp>
    </p:spTree>
    <p:extLst>
      <p:ext uri="{BB962C8B-B14F-4D97-AF65-F5344CB8AC3E}">
        <p14:creationId xmlns:p14="http://schemas.microsoft.com/office/powerpoint/2010/main" val="8509553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de-DE"/>
          </a:p>
        </p:txBody>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E0D2F2E9-D42B-4550-A56F-FF650B533440}" type="slidenum">
              <a:rPr lang="de-DE" smtClean="0"/>
              <a:t>11</a:t>
            </a:fld>
            <a:endParaRPr lang="de-DE"/>
          </a:p>
        </p:txBody>
      </p:sp>
    </p:spTree>
    <p:extLst>
      <p:ext uri="{BB962C8B-B14F-4D97-AF65-F5344CB8AC3E}">
        <p14:creationId xmlns:p14="http://schemas.microsoft.com/office/powerpoint/2010/main" val="8509553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de-DE"/>
          </a:p>
        </p:txBody>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E0D2F2E9-D42B-4550-A56F-FF650B533440}" type="slidenum">
              <a:rPr lang="de-DE" smtClean="0"/>
              <a:t>12</a:t>
            </a:fld>
            <a:endParaRPr lang="de-DE"/>
          </a:p>
        </p:txBody>
      </p:sp>
    </p:spTree>
    <p:extLst>
      <p:ext uri="{BB962C8B-B14F-4D97-AF65-F5344CB8AC3E}">
        <p14:creationId xmlns:p14="http://schemas.microsoft.com/office/powerpoint/2010/main" val="4906683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de-DE"/>
          </a:p>
        </p:txBody>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E0D2F2E9-D42B-4550-A56F-FF650B533440}" type="slidenum">
              <a:rPr lang="de-DE" smtClean="0"/>
              <a:t>13</a:t>
            </a:fld>
            <a:endParaRPr lang="de-DE"/>
          </a:p>
        </p:txBody>
      </p:sp>
    </p:spTree>
    <p:extLst>
      <p:ext uri="{BB962C8B-B14F-4D97-AF65-F5344CB8AC3E}">
        <p14:creationId xmlns:p14="http://schemas.microsoft.com/office/powerpoint/2010/main" val="1507458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de-DE"/>
          </a:p>
        </p:txBody>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E0D2F2E9-D42B-4550-A56F-FF650B533440}" type="slidenum">
              <a:rPr lang="de-DE" smtClean="0"/>
              <a:t>14</a:t>
            </a:fld>
            <a:endParaRPr lang="de-DE"/>
          </a:p>
        </p:txBody>
      </p:sp>
    </p:spTree>
    <p:extLst>
      <p:ext uri="{BB962C8B-B14F-4D97-AF65-F5344CB8AC3E}">
        <p14:creationId xmlns:p14="http://schemas.microsoft.com/office/powerpoint/2010/main" val="37061169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068928-1021-5D7B-2DA3-97F54BEC000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D789023-180E-E80A-D0E6-F7BCF163336C}"/>
              </a:ext>
            </a:extLst>
          </p:cNvPr>
          <p:cNvSpPr>
            <a:spLocks noGrp="1" noRot="1" noChangeAspect="1"/>
          </p:cNvSpPr>
          <p:nvPr>
            <p:ph type="sldImg"/>
          </p:nvPr>
        </p:nvSpPr>
        <p:spPr/>
        <p:txBody>
          <a:bodyPr/>
          <a:lstStyle/>
          <a:p>
            <a:endParaRPr lang="de-DE"/>
          </a:p>
        </p:txBody>
      </p:sp>
      <p:sp>
        <p:nvSpPr>
          <p:cNvPr id="3" name="Notizenplatzhalter 2">
            <a:extLst>
              <a:ext uri="{FF2B5EF4-FFF2-40B4-BE49-F238E27FC236}">
                <a16:creationId xmlns:a16="http://schemas.microsoft.com/office/drawing/2014/main" id="{6A1C0DA0-4CC8-3066-5D93-0455CEF952BD}"/>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8CEDE30C-6163-F78C-6F8C-735DA6A243DC}"/>
              </a:ext>
            </a:extLst>
          </p:cNvPr>
          <p:cNvSpPr>
            <a:spLocks noGrp="1"/>
          </p:cNvSpPr>
          <p:nvPr>
            <p:ph type="sldNum" sz="quarter" idx="10"/>
          </p:nvPr>
        </p:nvSpPr>
        <p:spPr/>
        <p:txBody>
          <a:bodyPr/>
          <a:lstStyle/>
          <a:p>
            <a:fld id="{E0D2F2E9-D42B-4550-A56F-FF650B533440}" type="slidenum">
              <a:rPr lang="de-DE" smtClean="0"/>
              <a:t>15</a:t>
            </a:fld>
            <a:endParaRPr lang="de-DE"/>
          </a:p>
        </p:txBody>
      </p:sp>
    </p:spTree>
    <p:extLst>
      <p:ext uri="{BB962C8B-B14F-4D97-AF65-F5344CB8AC3E}">
        <p14:creationId xmlns:p14="http://schemas.microsoft.com/office/powerpoint/2010/main" val="17094537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de-DE"/>
          </a:p>
        </p:txBody>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E0D2F2E9-D42B-4550-A56F-FF650B533440}" type="slidenum">
              <a:rPr lang="de-DE" smtClean="0"/>
              <a:t>16</a:t>
            </a:fld>
            <a:endParaRPr lang="de-DE"/>
          </a:p>
        </p:txBody>
      </p:sp>
    </p:spTree>
    <p:extLst>
      <p:ext uri="{BB962C8B-B14F-4D97-AF65-F5344CB8AC3E}">
        <p14:creationId xmlns:p14="http://schemas.microsoft.com/office/powerpoint/2010/main" val="2673687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de-DE"/>
          </a:p>
        </p:txBody>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E0D2F2E9-D42B-4550-A56F-FF650B533440}" type="slidenum">
              <a:rPr lang="de-DE" smtClean="0"/>
              <a:t>17</a:t>
            </a:fld>
            <a:endParaRPr lang="de-DE"/>
          </a:p>
        </p:txBody>
      </p:sp>
    </p:spTree>
    <p:extLst>
      <p:ext uri="{BB962C8B-B14F-4D97-AF65-F5344CB8AC3E}">
        <p14:creationId xmlns:p14="http://schemas.microsoft.com/office/powerpoint/2010/main" val="19610700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de-DE"/>
          </a:p>
        </p:txBody>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E0D2F2E9-D42B-4550-A56F-FF650B533440}" type="slidenum">
              <a:rPr lang="de-DE" smtClean="0"/>
              <a:t>18</a:t>
            </a:fld>
            <a:endParaRPr lang="de-DE"/>
          </a:p>
        </p:txBody>
      </p:sp>
    </p:spTree>
    <p:extLst>
      <p:ext uri="{BB962C8B-B14F-4D97-AF65-F5344CB8AC3E}">
        <p14:creationId xmlns:p14="http://schemas.microsoft.com/office/powerpoint/2010/main" val="8509553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249330-14F3-1828-032E-0F9B0284114B}"/>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1A0F0F48-C010-178A-9B6C-4DF5990D7C6C}"/>
              </a:ext>
            </a:extLst>
          </p:cNvPr>
          <p:cNvSpPr>
            <a:spLocks noGrp="1" noRot="1" noChangeAspect="1"/>
          </p:cNvSpPr>
          <p:nvPr>
            <p:ph type="sldImg"/>
          </p:nvPr>
        </p:nvSpPr>
        <p:spPr/>
        <p:txBody>
          <a:bodyPr/>
          <a:lstStyle/>
          <a:p>
            <a:endParaRPr lang="de-DE"/>
          </a:p>
        </p:txBody>
      </p:sp>
      <p:sp>
        <p:nvSpPr>
          <p:cNvPr id="3" name="Notizenplatzhalter 2">
            <a:extLst>
              <a:ext uri="{FF2B5EF4-FFF2-40B4-BE49-F238E27FC236}">
                <a16:creationId xmlns:a16="http://schemas.microsoft.com/office/drawing/2014/main" id="{1671982B-7ED0-666B-5556-A37DBA873C6F}"/>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448DD269-5755-3740-E471-A6E77A8F29C0}"/>
              </a:ext>
            </a:extLst>
          </p:cNvPr>
          <p:cNvSpPr>
            <a:spLocks noGrp="1"/>
          </p:cNvSpPr>
          <p:nvPr>
            <p:ph type="sldNum" sz="quarter" idx="10"/>
          </p:nvPr>
        </p:nvSpPr>
        <p:spPr/>
        <p:txBody>
          <a:bodyPr/>
          <a:lstStyle/>
          <a:p>
            <a:fld id="{E0D2F2E9-D42B-4550-A56F-FF650B533440}" type="slidenum">
              <a:rPr lang="de-DE" smtClean="0"/>
              <a:t>19</a:t>
            </a:fld>
            <a:endParaRPr lang="de-DE"/>
          </a:p>
        </p:txBody>
      </p:sp>
    </p:spTree>
    <p:extLst>
      <p:ext uri="{BB962C8B-B14F-4D97-AF65-F5344CB8AC3E}">
        <p14:creationId xmlns:p14="http://schemas.microsoft.com/office/powerpoint/2010/main" val="3739719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de-DE"/>
          </a:p>
        </p:txBody>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E0D2F2E9-D42B-4550-A56F-FF650B533440}" type="slidenum">
              <a:rPr lang="de-DE" smtClean="0"/>
              <a:t>2</a:t>
            </a:fld>
            <a:endParaRPr lang="de-DE"/>
          </a:p>
        </p:txBody>
      </p:sp>
    </p:spTree>
    <p:extLst>
      <p:ext uri="{BB962C8B-B14F-4D97-AF65-F5344CB8AC3E}">
        <p14:creationId xmlns:p14="http://schemas.microsoft.com/office/powerpoint/2010/main" val="2827404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45AFB1-DA15-5BE7-181F-64FEF1CE4E2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62577B37-6CB3-14B6-7DB8-F87E6B35B39A}"/>
              </a:ext>
            </a:extLst>
          </p:cNvPr>
          <p:cNvSpPr>
            <a:spLocks noGrp="1" noRot="1" noChangeAspect="1"/>
          </p:cNvSpPr>
          <p:nvPr>
            <p:ph type="sldImg"/>
          </p:nvPr>
        </p:nvSpPr>
        <p:spPr/>
        <p:txBody>
          <a:bodyPr/>
          <a:lstStyle/>
          <a:p>
            <a:endParaRPr lang="de-DE"/>
          </a:p>
        </p:txBody>
      </p:sp>
      <p:sp>
        <p:nvSpPr>
          <p:cNvPr id="3" name="Notizenplatzhalter 2">
            <a:extLst>
              <a:ext uri="{FF2B5EF4-FFF2-40B4-BE49-F238E27FC236}">
                <a16:creationId xmlns:a16="http://schemas.microsoft.com/office/drawing/2014/main" id="{C0F69CD5-7DC9-6BDB-B8B2-DF11B61333DB}"/>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F179FC05-5E38-D024-7041-8F84B9222171}"/>
              </a:ext>
            </a:extLst>
          </p:cNvPr>
          <p:cNvSpPr>
            <a:spLocks noGrp="1"/>
          </p:cNvSpPr>
          <p:nvPr>
            <p:ph type="sldNum" sz="quarter" idx="10"/>
          </p:nvPr>
        </p:nvSpPr>
        <p:spPr/>
        <p:txBody>
          <a:bodyPr/>
          <a:lstStyle/>
          <a:p>
            <a:fld id="{E0D2F2E9-D42B-4550-A56F-FF650B533440}" type="slidenum">
              <a:rPr lang="de-DE" smtClean="0"/>
              <a:t>20</a:t>
            </a:fld>
            <a:endParaRPr lang="de-DE"/>
          </a:p>
        </p:txBody>
      </p:sp>
    </p:spTree>
    <p:extLst>
      <p:ext uri="{BB962C8B-B14F-4D97-AF65-F5344CB8AC3E}">
        <p14:creationId xmlns:p14="http://schemas.microsoft.com/office/powerpoint/2010/main" val="14316680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607156-4409-F02D-A7CE-C57FEAC1D72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F0486E68-83F3-2833-9B0E-505DEF07DB22}"/>
              </a:ext>
            </a:extLst>
          </p:cNvPr>
          <p:cNvSpPr>
            <a:spLocks noGrp="1" noRot="1" noChangeAspect="1"/>
          </p:cNvSpPr>
          <p:nvPr>
            <p:ph type="sldImg"/>
          </p:nvPr>
        </p:nvSpPr>
        <p:spPr/>
        <p:txBody>
          <a:bodyPr/>
          <a:lstStyle/>
          <a:p>
            <a:endParaRPr lang="de-DE"/>
          </a:p>
        </p:txBody>
      </p:sp>
      <p:sp>
        <p:nvSpPr>
          <p:cNvPr id="3" name="Notizenplatzhalter 2">
            <a:extLst>
              <a:ext uri="{FF2B5EF4-FFF2-40B4-BE49-F238E27FC236}">
                <a16:creationId xmlns:a16="http://schemas.microsoft.com/office/drawing/2014/main" id="{E0498ADE-721D-D571-6841-4446217B5EE6}"/>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24F8A0CF-9E32-8A98-6D98-304ACA63DAE0}"/>
              </a:ext>
            </a:extLst>
          </p:cNvPr>
          <p:cNvSpPr>
            <a:spLocks noGrp="1"/>
          </p:cNvSpPr>
          <p:nvPr>
            <p:ph type="sldNum" sz="quarter" idx="10"/>
          </p:nvPr>
        </p:nvSpPr>
        <p:spPr/>
        <p:txBody>
          <a:bodyPr/>
          <a:lstStyle/>
          <a:p>
            <a:fld id="{E0D2F2E9-D42B-4550-A56F-FF650B533440}" type="slidenum">
              <a:rPr lang="de-DE" smtClean="0"/>
              <a:t>21</a:t>
            </a:fld>
            <a:endParaRPr lang="de-DE"/>
          </a:p>
        </p:txBody>
      </p:sp>
    </p:spTree>
    <p:extLst>
      <p:ext uri="{BB962C8B-B14F-4D97-AF65-F5344CB8AC3E}">
        <p14:creationId xmlns:p14="http://schemas.microsoft.com/office/powerpoint/2010/main" val="36820456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de-DE"/>
          </a:p>
        </p:txBody>
      </p:sp>
      <p:sp>
        <p:nvSpPr>
          <p:cNvPr id="3" name="Notizenplatzhalter 2"/>
          <p:cNvSpPr>
            <a:spLocks noGrp="1"/>
          </p:cNvSpPr>
          <p:nvPr>
            <p:ph type="body" idx="1"/>
          </p:nvPr>
        </p:nvSpPr>
        <p:spPr/>
        <p:txBody>
          <a:bodyPr/>
          <a:lstStyle/>
          <a:p>
            <a:pPr marL="0" indent="0">
              <a:buFontTx/>
              <a:buNone/>
            </a:pPr>
            <a:endParaRPr lang="de-DE" dirty="0"/>
          </a:p>
        </p:txBody>
      </p:sp>
      <p:sp>
        <p:nvSpPr>
          <p:cNvPr id="4" name="Foliennummernplatzhalter 3"/>
          <p:cNvSpPr>
            <a:spLocks noGrp="1"/>
          </p:cNvSpPr>
          <p:nvPr>
            <p:ph type="sldNum" sz="quarter" idx="10"/>
          </p:nvPr>
        </p:nvSpPr>
        <p:spPr/>
        <p:txBody>
          <a:bodyPr/>
          <a:lstStyle/>
          <a:p>
            <a:fld id="{E0D2F2E9-D42B-4550-A56F-FF650B533440}" type="slidenum">
              <a:rPr lang="de-DE" smtClean="0"/>
              <a:t>22</a:t>
            </a:fld>
            <a:endParaRPr lang="de-DE"/>
          </a:p>
        </p:txBody>
      </p:sp>
    </p:spTree>
    <p:extLst>
      <p:ext uri="{BB962C8B-B14F-4D97-AF65-F5344CB8AC3E}">
        <p14:creationId xmlns:p14="http://schemas.microsoft.com/office/powerpoint/2010/main" val="47771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C8E4C0-544E-62CA-1CCE-9DC6943D41C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B39A699-7611-DEA2-8BDD-A172B6917CA1}"/>
              </a:ext>
            </a:extLst>
          </p:cNvPr>
          <p:cNvSpPr>
            <a:spLocks noGrp="1" noRot="1" noChangeAspect="1"/>
          </p:cNvSpPr>
          <p:nvPr>
            <p:ph type="sldImg"/>
          </p:nvPr>
        </p:nvSpPr>
        <p:spPr/>
        <p:txBody>
          <a:bodyPr/>
          <a:lstStyle/>
          <a:p>
            <a:endParaRPr lang="de-DE"/>
          </a:p>
        </p:txBody>
      </p:sp>
      <p:sp>
        <p:nvSpPr>
          <p:cNvPr id="3" name="Notizenplatzhalter 2">
            <a:extLst>
              <a:ext uri="{FF2B5EF4-FFF2-40B4-BE49-F238E27FC236}">
                <a16:creationId xmlns:a16="http://schemas.microsoft.com/office/drawing/2014/main" id="{96F355EF-4C06-7A61-9308-68DECBC80AFB}"/>
              </a:ext>
            </a:extLst>
          </p:cNvPr>
          <p:cNvSpPr>
            <a:spLocks noGrp="1"/>
          </p:cNvSpPr>
          <p:nvPr>
            <p:ph type="body" idx="1"/>
          </p:nvPr>
        </p:nvSpPr>
        <p:spPr/>
        <p:txBody>
          <a:bodyPr/>
          <a:lstStyle/>
          <a:p>
            <a:pPr marL="0" indent="0">
              <a:buFontTx/>
              <a:buNone/>
            </a:pPr>
            <a:endParaRPr lang="de-DE" dirty="0"/>
          </a:p>
        </p:txBody>
      </p:sp>
      <p:sp>
        <p:nvSpPr>
          <p:cNvPr id="4" name="Foliennummernplatzhalter 3">
            <a:extLst>
              <a:ext uri="{FF2B5EF4-FFF2-40B4-BE49-F238E27FC236}">
                <a16:creationId xmlns:a16="http://schemas.microsoft.com/office/drawing/2014/main" id="{6A9E8AEA-B312-416D-D801-B7774D308E0D}"/>
              </a:ext>
            </a:extLst>
          </p:cNvPr>
          <p:cNvSpPr>
            <a:spLocks noGrp="1"/>
          </p:cNvSpPr>
          <p:nvPr>
            <p:ph type="sldNum" sz="quarter" idx="10"/>
          </p:nvPr>
        </p:nvSpPr>
        <p:spPr/>
        <p:txBody>
          <a:bodyPr/>
          <a:lstStyle/>
          <a:p>
            <a:fld id="{E0D2F2E9-D42B-4550-A56F-FF650B533440}" type="slidenum">
              <a:rPr lang="de-DE" smtClean="0"/>
              <a:t>23</a:t>
            </a:fld>
            <a:endParaRPr lang="de-DE"/>
          </a:p>
        </p:txBody>
      </p:sp>
    </p:spTree>
    <p:extLst>
      <p:ext uri="{BB962C8B-B14F-4D97-AF65-F5344CB8AC3E}">
        <p14:creationId xmlns:p14="http://schemas.microsoft.com/office/powerpoint/2010/main" val="253093388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214318-B6EC-279D-0A9A-B016AE4FB04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CCDE98D-3A50-A490-BEDB-AEF1E380096F}"/>
              </a:ext>
            </a:extLst>
          </p:cNvPr>
          <p:cNvSpPr>
            <a:spLocks noGrp="1" noRot="1" noChangeAspect="1"/>
          </p:cNvSpPr>
          <p:nvPr>
            <p:ph type="sldImg"/>
          </p:nvPr>
        </p:nvSpPr>
        <p:spPr/>
        <p:txBody>
          <a:bodyPr/>
          <a:lstStyle/>
          <a:p>
            <a:endParaRPr lang="de-DE"/>
          </a:p>
        </p:txBody>
      </p:sp>
      <p:sp>
        <p:nvSpPr>
          <p:cNvPr id="3" name="Notizenplatzhalter 2">
            <a:extLst>
              <a:ext uri="{FF2B5EF4-FFF2-40B4-BE49-F238E27FC236}">
                <a16:creationId xmlns:a16="http://schemas.microsoft.com/office/drawing/2014/main" id="{D51FAD17-CF9C-F34C-BC39-772B6BEF4767}"/>
              </a:ext>
            </a:extLst>
          </p:cNvPr>
          <p:cNvSpPr>
            <a:spLocks noGrp="1"/>
          </p:cNvSpPr>
          <p:nvPr>
            <p:ph type="body" idx="1"/>
          </p:nvPr>
        </p:nvSpPr>
        <p:spPr/>
        <p:txBody>
          <a:bodyPr/>
          <a:lstStyle/>
          <a:p>
            <a:pPr marL="0" indent="0">
              <a:buFontTx/>
              <a:buNone/>
            </a:pPr>
            <a:endParaRPr lang="de-DE" dirty="0"/>
          </a:p>
        </p:txBody>
      </p:sp>
      <p:sp>
        <p:nvSpPr>
          <p:cNvPr id="4" name="Foliennummernplatzhalter 3">
            <a:extLst>
              <a:ext uri="{FF2B5EF4-FFF2-40B4-BE49-F238E27FC236}">
                <a16:creationId xmlns:a16="http://schemas.microsoft.com/office/drawing/2014/main" id="{E27A8199-CB0A-B080-6752-C91C56462508}"/>
              </a:ext>
            </a:extLst>
          </p:cNvPr>
          <p:cNvSpPr>
            <a:spLocks noGrp="1"/>
          </p:cNvSpPr>
          <p:nvPr>
            <p:ph type="sldNum" sz="quarter" idx="10"/>
          </p:nvPr>
        </p:nvSpPr>
        <p:spPr/>
        <p:txBody>
          <a:bodyPr/>
          <a:lstStyle/>
          <a:p>
            <a:fld id="{E0D2F2E9-D42B-4550-A56F-FF650B533440}" type="slidenum">
              <a:rPr lang="de-DE" smtClean="0"/>
              <a:t>24</a:t>
            </a:fld>
            <a:endParaRPr lang="de-DE"/>
          </a:p>
        </p:txBody>
      </p:sp>
    </p:spTree>
    <p:extLst>
      <p:ext uri="{BB962C8B-B14F-4D97-AF65-F5344CB8AC3E}">
        <p14:creationId xmlns:p14="http://schemas.microsoft.com/office/powerpoint/2010/main" val="36994177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C23F54-7911-95FA-39C0-5D410B791A9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560DFDD-494B-CEB4-1229-E2389973CEB6}"/>
              </a:ext>
            </a:extLst>
          </p:cNvPr>
          <p:cNvSpPr>
            <a:spLocks noGrp="1" noRot="1" noChangeAspect="1"/>
          </p:cNvSpPr>
          <p:nvPr>
            <p:ph type="sldImg"/>
          </p:nvPr>
        </p:nvSpPr>
        <p:spPr/>
        <p:txBody>
          <a:bodyPr/>
          <a:lstStyle/>
          <a:p>
            <a:endParaRPr lang="de-DE"/>
          </a:p>
        </p:txBody>
      </p:sp>
      <p:sp>
        <p:nvSpPr>
          <p:cNvPr id="3" name="Notizenplatzhalter 2">
            <a:extLst>
              <a:ext uri="{FF2B5EF4-FFF2-40B4-BE49-F238E27FC236}">
                <a16:creationId xmlns:a16="http://schemas.microsoft.com/office/drawing/2014/main" id="{3BC73CAA-5BB0-6C2B-713A-3509927810C3}"/>
              </a:ext>
            </a:extLst>
          </p:cNvPr>
          <p:cNvSpPr>
            <a:spLocks noGrp="1"/>
          </p:cNvSpPr>
          <p:nvPr>
            <p:ph type="body" idx="1"/>
          </p:nvPr>
        </p:nvSpPr>
        <p:spPr/>
        <p:txBody>
          <a:bodyPr/>
          <a:lstStyle/>
          <a:p>
            <a:pPr marL="0" indent="0">
              <a:buFontTx/>
              <a:buNone/>
            </a:pPr>
            <a:endParaRPr lang="de-DE" dirty="0"/>
          </a:p>
        </p:txBody>
      </p:sp>
      <p:sp>
        <p:nvSpPr>
          <p:cNvPr id="4" name="Foliennummernplatzhalter 3">
            <a:extLst>
              <a:ext uri="{FF2B5EF4-FFF2-40B4-BE49-F238E27FC236}">
                <a16:creationId xmlns:a16="http://schemas.microsoft.com/office/drawing/2014/main" id="{21BC39B8-B67A-C218-3CBE-FF0B68FE6F97}"/>
              </a:ext>
            </a:extLst>
          </p:cNvPr>
          <p:cNvSpPr>
            <a:spLocks noGrp="1"/>
          </p:cNvSpPr>
          <p:nvPr>
            <p:ph type="sldNum" sz="quarter" idx="10"/>
          </p:nvPr>
        </p:nvSpPr>
        <p:spPr/>
        <p:txBody>
          <a:bodyPr/>
          <a:lstStyle/>
          <a:p>
            <a:fld id="{E0D2F2E9-D42B-4550-A56F-FF650B533440}" type="slidenum">
              <a:rPr lang="de-DE" smtClean="0"/>
              <a:t>25</a:t>
            </a:fld>
            <a:endParaRPr lang="de-DE"/>
          </a:p>
        </p:txBody>
      </p:sp>
    </p:spTree>
    <p:extLst>
      <p:ext uri="{BB962C8B-B14F-4D97-AF65-F5344CB8AC3E}">
        <p14:creationId xmlns:p14="http://schemas.microsoft.com/office/powerpoint/2010/main" val="317407395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A2E147-BC02-8649-6C8E-1987CB3FE55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702324B-6767-86D5-9703-AE4587AF58D0}"/>
              </a:ext>
            </a:extLst>
          </p:cNvPr>
          <p:cNvSpPr>
            <a:spLocks noGrp="1" noRot="1" noChangeAspect="1"/>
          </p:cNvSpPr>
          <p:nvPr>
            <p:ph type="sldImg"/>
          </p:nvPr>
        </p:nvSpPr>
        <p:spPr/>
        <p:txBody>
          <a:bodyPr/>
          <a:lstStyle/>
          <a:p>
            <a:endParaRPr lang="de-DE"/>
          </a:p>
        </p:txBody>
      </p:sp>
      <p:sp>
        <p:nvSpPr>
          <p:cNvPr id="3" name="Notizenplatzhalter 2">
            <a:extLst>
              <a:ext uri="{FF2B5EF4-FFF2-40B4-BE49-F238E27FC236}">
                <a16:creationId xmlns:a16="http://schemas.microsoft.com/office/drawing/2014/main" id="{83FE64EB-810D-01E6-A6CE-B84D4B6A0BE9}"/>
              </a:ext>
            </a:extLst>
          </p:cNvPr>
          <p:cNvSpPr>
            <a:spLocks noGrp="1"/>
          </p:cNvSpPr>
          <p:nvPr>
            <p:ph type="body" idx="1"/>
          </p:nvPr>
        </p:nvSpPr>
        <p:spPr/>
        <p:txBody>
          <a:bodyPr/>
          <a:lstStyle/>
          <a:p>
            <a:pPr marL="0" indent="0">
              <a:buFontTx/>
              <a:buNone/>
            </a:pPr>
            <a:endParaRPr lang="de-DE" dirty="0"/>
          </a:p>
        </p:txBody>
      </p:sp>
      <p:sp>
        <p:nvSpPr>
          <p:cNvPr id="4" name="Foliennummernplatzhalter 3">
            <a:extLst>
              <a:ext uri="{FF2B5EF4-FFF2-40B4-BE49-F238E27FC236}">
                <a16:creationId xmlns:a16="http://schemas.microsoft.com/office/drawing/2014/main" id="{36D8B106-C78F-D422-352E-584B6FCA0DF3}"/>
              </a:ext>
            </a:extLst>
          </p:cNvPr>
          <p:cNvSpPr>
            <a:spLocks noGrp="1"/>
          </p:cNvSpPr>
          <p:nvPr>
            <p:ph type="sldNum" sz="quarter" idx="10"/>
          </p:nvPr>
        </p:nvSpPr>
        <p:spPr/>
        <p:txBody>
          <a:bodyPr/>
          <a:lstStyle/>
          <a:p>
            <a:fld id="{E0D2F2E9-D42B-4550-A56F-FF650B533440}" type="slidenum">
              <a:rPr lang="de-DE" smtClean="0"/>
              <a:t>26</a:t>
            </a:fld>
            <a:endParaRPr lang="de-DE"/>
          </a:p>
        </p:txBody>
      </p:sp>
    </p:spTree>
    <p:extLst>
      <p:ext uri="{BB962C8B-B14F-4D97-AF65-F5344CB8AC3E}">
        <p14:creationId xmlns:p14="http://schemas.microsoft.com/office/powerpoint/2010/main" val="176679059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DF4565-F567-A5B8-C55B-E503B6DCB81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FD13624-1802-6BC9-B92B-597206417B4F}"/>
              </a:ext>
            </a:extLst>
          </p:cNvPr>
          <p:cNvSpPr>
            <a:spLocks noGrp="1" noRot="1" noChangeAspect="1"/>
          </p:cNvSpPr>
          <p:nvPr>
            <p:ph type="sldImg"/>
          </p:nvPr>
        </p:nvSpPr>
        <p:spPr/>
        <p:txBody>
          <a:bodyPr/>
          <a:lstStyle/>
          <a:p>
            <a:endParaRPr lang="de-DE"/>
          </a:p>
        </p:txBody>
      </p:sp>
      <p:sp>
        <p:nvSpPr>
          <p:cNvPr id="3" name="Notizenplatzhalter 2">
            <a:extLst>
              <a:ext uri="{FF2B5EF4-FFF2-40B4-BE49-F238E27FC236}">
                <a16:creationId xmlns:a16="http://schemas.microsoft.com/office/drawing/2014/main" id="{536103BD-5B5C-5E1D-E305-27BD1619806D}"/>
              </a:ext>
            </a:extLst>
          </p:cNvPr>
          <p:cNvSpPr>
            <a:spLocks noGrp="1"/>
          </p:cNvSpPr>
          <p:nvPr>
            <p:ph type="body" idx="1"/>
          </p:nvPr>
        </p:nvSpPr>
        <p:spPr/>
        <p:txBody>
          <a:bodyPr/>
          <a:lstStyle/>
          <a:p>
            <a:pPr marL="0" indent="0">
              <a:buFontTx/>
              <a:buNone/>
            </a:pPr>
            <a:endParaRPr lang="de-DE" dirty="0"/>
          </a:p>
        </p:txBody>
      </p:sp>
      <p:sp>
        <p:nvSpPr>
          <p:cNvPr id="4" name="Foliennummernplatzhalter 3">
            <a:extLst>
              <a:ext uri="{FF2B5EF4-FFF2-40B4-BE49-F238E27FC236}">
                <a16:creationId xmlns:a16="http://schemas.microsoft.com/office/drawing/2014/main" id="{08E2D418-30D8-E6F4-D1ED-E16B0953A1F3}"/>
              </a:ext>
            </a:extLst>
          </p:cNvPr>
          <p:cNvSpPr>
            <a:spLocks noGrp="1"/>
          </p:cNvSpPr>
          <p:nvPr>
            <p:ph type="sldNum" sz="quarter" idx="10"/>
          </p:nvPr>
        </p:nvSpPr>
        <p:spPr/>
        <p:txBody>
          <a:bodyPr/>
          <a:lstStyle/>
          <a:p>
            <a:fld id="{E0D2F2E9-D42B-4550-A56F-FF650B533440}" type="slidenum">
              <a:rPr lang="de-DE" smtClean="0"/>
              <a:t>27</a:t>
            </a:fld>
            <a:endParaRPr lang="de-DE"/>
          </a:p>
        </p:txBody>
      </p:sp>
    </p:spTree>
    <p:extLst>
      <p:ext uri="{BB962C8B-B14F-4D97-AF65-F5344CB8AC3E}">
        <p14:creationId xmlns:p14="http://schemas.microsoft.com/office/powerpoint/2010/main" val="28931141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CCB18F-8794-4763-EE57-D2D380E8A43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05B5A20-00F7-F5CC-CAA9-EEB12BBA9075}"/>
              </a:ext>
            </a:extLst>
          </p:cNvPr>
          <p:cNvSpPr>
            <a:spLocks noGrp="1" noRot="1" noChangeAspect="1"/>
          </p:cNvSpPr>
          <p:nvPr>
            <p:ph type="sldImg"/>
          </p:nvPr>
        </p:nvSpPr>
        <p:spPr/>
        <p:txBody>
          <a:bodyPr/>
          <a:lstStyle/>
          <a:p>
            <a:endParaRPr lang="de-DE"/>
          </a:p>
        </p:txBody>
      </p:sp>
      <p:sp>
        <p:nvSpPr>
          <p:cNvPr id="3" name="Notizenplatzhalter 2">
            <a:extLst>
              <a:ext uri="{FF2B5EF4-FFF2-40B4-BE49-F238E27FC236}">
                <a16:creationId xmlns:a16="http://schemas.microsoft.com/office/drawing/2014/main" id="{FFFF9C4F-E1DF-582E-04E3-E8787264591A}"/>
              </a:ext>
            </a:extLst>
          </p:cNvPr>
          <p:cNvSpPr>
            <a:spLocks noGrp="1"/>
          </p:cNvSpPr>
          <p:nvPr>
            <p:ph type="body" idx="1"/>
          </p:nvPr>
        </p:nvSpPr>
        <p:spPr/>
        <p:txBody>
          <a:bodyPr/>
          <a:lstStyle/>
          <a:p>
            <a:pPr marL="0" indent="0">
              <a:buFontTx/>
              <a:buNone/>
            </a:pPr>
            <a:endParaRPr lang="de-DE" dirty="0"/>
          </a:p>
        </p:txBody>
      </p:sp>
      <p:sp>
        <p:nvSpPr>
          <p:cNvPr id="4" name="Foliennummernplatzhalter 3">
            <a:extLst>
              <a:ext uri="{FF2B5EF4-FFF2-40B4-BE49-F238E27FC236}">
                <a16:creationId xmlns:a16="http://schemas.microsoft.com/office/drawing/2014/main" id="{906414F8-AB34-1E99-B387-312CFCCC7287}"/>
              </a:ext>
            </a:extLst>
          </p:cNvPr>
          <p:cNvSpPr>
            <a:spLocks noGrp="1"/>
          </p:cNvSpPr>
          <p:nvPr>
            <p:ph type="sldNum" sz="quarter" idx="10"/>
          </p:nvPr>
        </p:nvSpPr>
        <p:spPr/>
        <p:txBody>
          <a:bodyPr/>
          <a:lstStyle/>
          <a:p>
            <a:fld id="{E0D2F2E9-D42B-4550-A56F-FF650B533440}" type="slidenum">
              <a:rPr lang="de-DE" smtClean="0"/>
              <a:t>28</a:t>
            </a:fld>
            <a:endParaRPr lang="de-DE"/>
          </a:p>
        </p:txBody>
      </p:sp>
    </p:spTree>
    <p:extLst>
      <p:ext uri="{BB962C8B-B14F-4D97-AF65-F5344CB8AC3E}">
        <p14:creationId xmlns:p14="http://schemas.microsoft.com/office/powerpoint/2010/main" val="166162248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E5CCC0-3D52-C29A-4BCB-FBD547C7BD51}"/>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12A1845-E31A-F5F2-9DEE-3489BB245E38}"/>
              </a:ext>
            </a:extLst>
          </p:cNvPr>
          <p:cNvSpPr>
            <a:spLocks noGrp="1" noRot="1" noChangeAspect="1"/>
          </p:cNvSpPr>
          <p:nvPr>
            <p:ph type="sldImg"/>
          </p:nvPr>
        </p:nvSpPr>
        <p:spPr/>
        <p:txBody>
          <a:bodyPr/>
          <a:lstStyle/>
          <a:p>
            <a:endParaRPr lang="de-DE"/>
          </a:p>
        </p:txBody>
      </p:sp>
      <p:sp>
        <p:nvSpPr>
          <p:cNvPr id="3" name="Notizenplatzhalter 2">
            <a:extLst>
              <a:ext uri="{FF2B5EF4-FFF2-40B4-BE49-F238E27FC236}">
                <a16:creationId xmlns:a16="http://schemas.microsoft.com/office/drawing/2014/main" id="{49D80A19-0D96-EACB-6953-121CFCAC0300}"/>
              </a:ext>
            </a:extLst>
          </p:cNvPr>
          <p:cNvSpPr>
            <a:spLocks noGrp="1"/>
          </p:cNvSpPr>
          <p:nvPr>
            <p:ph type="body" idx="1"/>
          </p:nvPr>
        </p:nvSpPr>
        <p:spPr/>
        <p:txBody>
          <a:bodyPr/>
          <a:lstStyle/>
          <a:p>
            <a:pPr marL="0" indent="0">
              <a:buFontTx/>
              <a:buNone/>
            </a:pPr>
            <a:endParaRPr lang="de-DE" dirty="0"/>
          </a:p>
        </p:txBody>
      </p:sp>
      <p:sp>
        <p:nvSpPr>
          <p:cNvPr id="4" name="Foliennummernplatzhalter 3">
            <a:extLst>
              <a:ext uri="{FF2B5EF4-FFF2-40B4-BE49-F238E27FC236}">
                <a16:creationId xmlns:a16="http://schemas.microsoft.com/office/drawing/2014/main" id="{E646B5ED-932C-1283-42F4-F2F6BD7D05B2}"/>
              </a:ext>
            </a:extLst>
          </p:cNvPr>
          <p:cNvSpPr>
            <a:spLocks noGrp="1"/>
          </p:cNvSpPr>
          <p:nvPr>
            <p:ph type="sldNum" sz="quarter" idx="10"/>
          </p:nvPr>
        </p:nvSpPr>
        <p:spPr/>
        <p:txBody>
          <a:bodyPr/>
          <a:lstStyle/>
          <a:p>
            <a:fld id="{E0D2F2E9-D42B-4550-A56F-FF650B533440}" type="slidenum">
              <a:rPr lang="de-DE" smtClean="0"/>
              <a:t>29</a:t>
            </a:fld>
            <a:endParaRPr lang="de-DE"/>
          </a:p>
        </p:txBody>
      </p:sp>
    </p:spTree>
    <p:extLst>
      <p:ext uri="{BB962C8B-B14F-4D97-AF65-F5344CB8AC3E}">
        <p14:creationId xmlns:p14="http://schemas.microsoft.com/office/powerpoint/2010/main" val="10788351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de-DE"/>
          </a:p>
        </p:txBody>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E0D2F2E9-D42B-4550-A56F-FF650B533440}" type="slidenum">
              <a:rPr lang="de-DE" smtClean="0"/>
              <a:t>3</a:t>
            </a:fld>
            <a:endParaRPr lang="de-DE"/>
          </a:p>
        </p:txBody>
      </p:sp>
    </p:spTree>
    <p:extLst>
      <p:ext uri="{BB962C8B-B14F-4D97-AF65-F5344CB8AC3E}">
        <p14:creationId xmlns:p14="http://schemas.microsoft.com/office/powerpoint/2010/main" val="402990746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5F6121-8A44-2AEC-6EBB-3FFD7107F73B}"/>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B75FBA3-8966-1C82-40A2-18FBC1A3F9F1}"/>
              </a:ext>
            </a:extLst>
          </p:cNvPr>
          <p:cNvSpPr>
            <a:spLocks noGrp="1" noRot="1" noChangeAspect="1"/>
          </p:cNvSpPr>
          <p:nvPr>
            <p:ph type="sldImg"/>
          </p:nvPr>
        </p:nvSpPr>
        <p:spPr/>
        <p:txBody>
          <a:bodyPr/>
          <a:lstStyle/>
          <a:p>
            <a:endParaRPr lang="de-DE"/>
          </a:p>
        </p:txBody>
      </p:sp>
      <p:sp>
        <p:nvSpPr>
          <p:cNvPr id="3" name="Notizenplatzhalter 2">
            <a:extLst>
              <a:ext uri="{FF2B5EF4-FFF2-40B4-BE49-F238E27FC236}">
                <a16:creationId xmlns:a16="http://schemas.microsoft.com/office/drawing/2014/main" id="{BB4E8BB7-EE58-BC67-A753-D1F02CBFEC65}"/>
              </a:ext>
            </a:extLst>
          </p:cNvPr>
          <p:cNvSpPr>
            <a:spLocks noGrp="1"/>
          </p:cNvSpPr>
          <p:nvPr>
            <p:ph type="body" idx="1"/>
          </p:nvPr>
        </p:nvSpPr>
        <p:spPr/>
        <p:txBody>
          <a:bodyPr/>
          <a:lstStyle/>
          <a:p>
            <a:pPr marL="0" indent="0">
              <a:buFontTx/>
              <a:buNone/>
            </a:pPr>
            <a:endParaRPr lang="de-DE" dirty="0"/>
          </a:p>
        </p:txBody>
      </p:sp>
      <p:sp>
        <p:nvSpPr>
          <p:cNvPr id="4" name="Foliennummernplatzhalter 3">
            <a:extLst>
              <a:ext uri="{FF2B5EF4-FFF2-40B4-BE49-F238E27FC236}">
                <a16:creationId xmlns:a16="http://schemas.microsoft.com/office/drawing/2014/main" id="{3EE51A40-A560-6771-29EC-2F503FAE10A2}"/>
              </a:ext>
            </a:extLst>
          </p:cNvPr>
          <p:cNvSpPr>
            <a:spLocks noGrp="1"/>
          </p:cNvSpPr>
          <p:nvPr>
            <p:ph type="sldNum" sz="quarter" idx="10"/>
          </p:nvPr>
        </p:nvSpPr>
        <p:spPr/>
        <p:txBody>
          <a:bodyPr/>
          <a:lstStyle/>
          <a:p>
            <a:fld id="{E0D2F2E9-D42B-4550-A56F-FF650B533440}" type="slidenum">
              <a:rPr lang="de-DE" smtClean="0"/>
              <a:t>30</a:t>
            </a:fld>
            <a:endParaRPr lang="de-DE"/>
          </a:p>
        </p:txBody>
      </p:sp>
    </p:spTree>
    <p:extLst>
      <p:ext uri="{BB962C8B-B14F-4D97-AF65-F5344CB8AC3E}">
        <p14:creationId xmlns:p14="http://schemas.microsoft.com/office/powerpoint/2010/main" val="2947425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3E8A2A-E355-9F7B-2364-B2AC68D1F97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CBDD18E-A4E1-DAE2-F32C-6D63F291A1B6}"/>
              </a:ext>
            </a:extLst>
          </p:cNvPr>
          <p:cNvSpPr>
            <a:spLocks noGrp="1" noRot="1" noChangeAspect="1"/>
          </p:cNvSpPr>
          <p:nvPr>
            <p:ph type="sldImg"/>
          </p:nvPr>
        </p:nvSpPr>
        <p:spPr/>
        <p:txBody>
          <a:bodyPr/>
          <a:lstStyle/>
          <a:p>
            <a:endParaRPr lang="de-DE"/>
          </a:p>
        </p:txBody>
      </p:sp>
      <p:sp>
        <p:nvSpPr>
          <p:cNvPr id="3" name="Notizenplatzhalter 2">
            <a:extLst>
              <a:ext uri="{FF2B5EF4-FFF2-40B4-BE49-F238E27FC236}">
                <a16:creationId xmlns:a16="http://schemas.microsoft.com/office/drawing/2014/main" id="{1BD59EF7-E641-4FF6-5E08-DC355F810CF8}"/>
              </a:ext>
            </a:extLst>
          </p:cNvPr>
          <p:cNvSpPr>
            <a:spLocks noGrp="1"/>
          </p:cNvSpPr>
          <p:nvPr>
            <p:ph type="body" idx="1"/>
          </p:nvPr>
        </p:nvSpPr>
        <p:spPr/>
        <p:txBody>
          <a:bodyPr/>
          <a:lstStyle/>
          <a:p>
            <a:pPr marL="0" indent="0">
              <a:buFontTx/>
              <a:buNone/>
            </a:pPr>
            <a:endParaRPr lang="de-DE" dirty="0"/>
          </a:p>
        </p:txBody>
      </p:sp>
      <p:sp>
        <p:nvSpPr>
          <p:cNvPr id="4" name="Foliennummernplatzhalter 3">
            <a:extLst>
              <a:ext uri="{FF2B5EF4-FFF2-40B4-BE49-F238E27FC236}">
                <a16:creationId xmlns:a16="http://schemas.microsoft.com/office/drawing/2014/main" id="{8994B7B4-18C1-2843-A8B4-B869B6243E08}"/>
              </a:ext>
            </a:extLst>
          </p:cNvPr>
          <p:cNvSpPr>
            <a:spLocks noGrp="1"/>
          </p:cNvSpPr>
          <p:nvPr>
            <p:ph type="sldNum" sz="quarter" idx="10"/>
          </p:nvPr>
        </p:nvSpPr>
        <p:spPr/>
        <p:txBody>
          <a:bodyPr/>
          <a:lstStyle/>
          <a:p>
            <a:fld id="{E0D2F2E9-D42B-4550-A56F-FF650B533440}" type="slidenum">
              <a:rPr lang="de-DE" smtClean="0"/>
              <a:t>31</a:t>
            </a:fld>
            <a:endParaRPr lang="de-DE"/>
          </a:p>
        </p:txBody>
      </p:sp>
    </p:spTree>
    <p:extLst>
      <p:ext uri="{BB962C8B-B14F-4D97-AF65-F5344CB8AC3E}">
        <p14:creationId xmlns:p14="http://schemas.microsoft.com/office/powerpoint/2010/main" val="296720986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DDBA7-21D9-236E-090B-1E78FBB65AB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540796F-2231-1B51-1A97-0BE6AC61B8DA}"/>
              </a:ext>
            </a:extLst>
          </p:cNvPr>
          <p:cNvSpPr>
            <a:spLocks noGrp="1" noRot="1" noChangeAspect="1"/>
          </p:cNvSpPr>
          <p:nvPr>
            <p:ph type="sldImg"/>
          </p:nvPr>
        </p:nvSpPr>
        <p:spPr/>
        <p:txBody>
          <a:bodyPr/>
          <a:lstStyle/>
          <a:p>
            <a:endParaRPr lang="de-DE"/>
          </a:p>
        </p:txBody>
      </p:sp>
      <p:sp>
        <p:nvSpPr>
          <p:cNvPr id="3" name="Notizenplatzhalter 2">
            <a:extLst>
              <a:ext uri="{FF2B5EF4-FFF2-40B4-BE49-F238E27FC236}">
                <a16:creationId xmlns:a16="http://schemas.microsoft.com/office/drawing/2014/main" id="{E23C2CDC-7CD8-C92D-39E4-675EC697432A}"/>
              </a:ext>
            </a:extLst>
          </p:cNvPr>
          <p:cNvSpPr>
            <a:spLocks noGrp="1"/>
          </p:cNvSpPr>
          <p:nvPr>
            <p:ph type="body" idx="1"/>
          </p:nvPr>
        </p:nvSpPr>
        <p:spPr/>
        <p:txBody>
          <a:bodyPr/>
          <a:lstStyle/>
          <a:p>
            <a:pPr marL="0" indent="0">
              <a:buFontTx/>
              <a:buNone/>
            </a:pPr>
            <a:endParaRPr lang="de-DE" dirty="0"/>
          </a:p>
        </p:txBody>
      </p:sp>
      <p:sp>
        <p:nvSpPr>
          <p:cNvPr id="4" name="Foliennummernplatzhalter 3">
            <a:extLst>
              <a:ext uri="{FF2B5EF4-FFF2-40B4-BE49-F238E27FC236}">
                <a16:creationId xmlns:a16="http://schemas.microsoft.com/office/drawing/2014/main" id="{77975597-A637-CD94-74BE-D25E95A22DDF}"/>
              </a:ext>
            </a:extLst>
          </p:cNvPr>
          <p:cNvSpPr>
            <a:spLocks noGrp="1"/>
          </p:cNvSpPr>
          <p:nvPr>
            <p:ph type="sldNum" sz="quarter" idx="10"/>
          </p:nvPr>
        </p:nvSpPr>
        <p:spPr/>
        <p:txBody>
          <a:bodyPr/>
          <a:lstStyle/>
          <a:p>
            <a:fld id="{E0D2F2E9-D42B-4550-A56F-FF650B533440}" type="slidenum">
              <a:rPr lang="de-DE" smtClean="0"/>
              <a:t>32</a:t>
            </a:fld>
            <a:endParaRPr lang="de-DE"/>
          </a:p>
        </p:txBody>
      </p:sp>
    </p:spTree>
    <p:extLst>
      <p:ext uri="{BB962C8B-B14F-4D97-AF65-F5344CB8AC3E}">
        <p14:creationId xmlns:p14="http://schemas.microsoft.com/office/powerpoint/2010/main" val="326958997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BE977-37BC-6C12-9953-AA12C8EA556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69B9CBED-7497-830F-70BA-D90044802D05}"/>
              </a:ext>
            </a:extLst>
          </p:cNvPr>
          <p:cNvSpPr>
            <a:spLocks noGrp="1" noRot="1" noChangeAspect="1"/>
          </p:cNvSpPr>
          <p:nvPr>
            <p:ph type="sldImg"/>
          </p:nvPr>
        </p:nvSpPr>
        <p:spPr/>
        <p:txBody>
          <a:bodyPr/>
          <a:lstStyle/>
          <a:p>
            <a:endParaRPr lang="de-DE"/>
          </a:p>
        </p:txBody>
      </p:sp>
      <p:sp>
        <p:nvSpPr>
          <p:cNvPr id="3" name="Notizenplatzhalter 2">
            <a:extLst>
              <a:ext uri="{FF2B5EF4-FFF2-40B4-BE49-F238E27FC236}">
                <a16:creationId xmlns:a16="http://schemas.microsoft.com/office/drawing/2014/main" id="{D37B80F6-53B4-6C41-E5C4-A02558DE7F89}"/>
              </a:ext>
            </a:extLst>
          </p:cNvPr>
          <p:cNvSpPr>
            <a:spLocks noGrp="1"/>
          </p:cNvSpPr>
          <p:nvPr>
            <p:ph type="body" idx="1"/>
          </p:nvPr>
        </p:nvSpPr>
        <p:spPr/>
        <p:txBody>
          <a:bodyPr/>
          <a:lstStyle/>
          <a:p>
            <a:pPr marL="0" indent="0">
              <a:buFontTx/>
              <a:buNone/>
            </a:pPr>
            <a:endParaRPr lang="de-DE" dirty="0"/>
          </a:p>
        </p:txBody>
      </p:sp>
      <p:sp>
        <p:nvSpPr>
          <p:cNvPr id="4" name="Foliennummernplatzhalter 3">
            <a:extLst>
              <a:ext uri="{FF2B5EF4-FFF2-40B4-BE49-F238E27FC236}">
                <a16:creationId xmlns:a16="http://schemas.microsoft.com/office/drawing/2014/main" id="{6DB51185-07C8-22CE-DCF1-73A021D7C5BC}"/>
              </a:ext>
            </a:extLst>
          </p:cNvPr>
          <p:cNvSpPr>
            <a:spLocks noGrp="1"/>
          </p:cNvSpPr>
          <p:nvPr>
            <p:ph type="sldNum" sz="quarter" idx="10"/>
          </p:nvPr>
        </p:nvSpPr>
        <p:spPr/>
        <p:txBody>
          <a:bodyPr/>
          <a:lstStyle/>
          <a:p>
            <a:fld id="{E0D2F2E9-D42B-4550-A56F-FF650B533440}" type="slidenum">
              <a:rPr lang="de-DE" smtClean="0"/>
              <a:t>33</a:t>
            </a:fld>
            <a:endParaRPr lang="de-DE"/>
          </a:p>
        </p:txBody>
      </p:sp>
    </p:spTree>
    <p:extLst>
      <p:ext uri="{BB962C8B-B14F-4D97-AF65-F5344CB8AC3E}">
        <p14:creationId xmlns:p14="http://schemas.microsoft.com/office/powerpoint/2010/main" val="344485161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72038C-7F19-2734-646E-4F10AE387CB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ADBBE32-4000-06FC-EB16-270B3476C342}"/>
              </a:ext>
            </a:extLst>
          </p:cNvPr>
          <p:cNvSpPr>
            <a:spLocks noGrp="1" noRot="1" noChangeAspect="1"/>
          </p:cNvSpPr>
          <p:nvPr>
            <p:ph type="sldImg"/>
          </p:nvPr>
        </p:nvSpPr>
        <p:spPr/>
        <p:txBody>
          <a:bodyPr/>
          <a:lstStyle/>
          <a:p>
            <a:endParaRPr lang="de-DE"/>
          </a:p>
        </p:txBody>
      </p:sp>
      <p:sp>
        <p:nvSpPr>
          <p:cNvPr id="3" name="Notizenplatzhalter 2">
            <a:extLst>
              <a:ext uri="{FF2B5EF4-FFF2-40B4-BE49-F238E27FC236}">
                <a16:creationId xmlns:a16="http://schemas.microsoft.com/office/drawing/2014/main" id="{FF90F552-4737-F6DF-167D-3C68D6CA7E3A}"/>
              </a:ext>
            </a:extLst>
          </p:cNvPr>
          <p:cNvSpPr>
            <a:spLocks noGrp="1"/>
          </p:cNvSpPr>
          <p:nvPr>
            <p:ph type="body" idx="1"/>
          </p:nvPr>
        </p:nvSpPr>
        <p:spPr/>
        <p:txBody>
          <a:bodyPr/>
          <a:lstStyle/>
          <a:p>
            <a:pPr marL="0" indent="0">
              <a:buFontTx/>
              <a:buNone/>
            </a:pPr>
            <a:endParaRPr lang="de-DE" dirty="0"/>
          </a:p>
        </p:txBody>
      </p:sp>
      <p:sp>
        <p:nvSpPr>
          <p:cNvPr id="4" name="Foliennummernplatzhalter 3">
            <a:extLst>
              <a:ext uri="{FF2B5EF4-FFF2-40B4-BE49-F238E27FC236}">
                <a16:creationId xmlns:a16="http://schemas.microsoft.com/office/drawing/2014/main" id="{04CAC8E8-1300-B350-0700-583E1844D37B}"/>
              </a:ext>
            </a:extLst>
          </p:cNvPr>
          <p:cNvSpPr>
            <a:spLocks noGrp="1"/>
          </p:cNvSpPr>
          <p:nvPr>
            <p:ph type="sldNum" sz="quarter" idx="10"/>
          </p:nvPr>
        </p:nvSpPr>
        <p:spPr/>
        <p:txBody>
          <a:bodyPr/>
          <a:lstStyle/>
          <a:p>
            <a:fld id="{E0D2F2E9-D42B-4550-A56F-FF650B533440}" type="slidenum">
              <a:rPr lang="de-DE" smtClean="0"/>
              <a:t>34</a:t>
            </a:fld>
            <a:endParaRPr lang="de-DE"/>
          </a:p>
        </p:txBody>
      </p:sp>
    </p:spTree>
    <p:extLst>
      <p:ext uri="{BB962C8B-B14F-4D97-AF65-F5344CB8AC3E}">
        <p14:creationId xmlns:p14="http://schemas.microsoft.com/office/powerpoint/2010/main" val="393088645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293F36-E97A-31FC-D6B8-E984DFDF74BC}"/>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4257DF95-8B58-CB78-4CE1-6D00E9AB90DF}"/>
              </a:ext>
            </a:extLst>
          </p:cNvPr>
          <p:cNvSpPr>
            <a:spLocks noGrp="1" noRot="1" noChangeAspect="1"/>
          </p:cNvSpPr>
          <p:nvPr>
            <p:ph type="sldImg"/>
          </p:nvPr>
        </p:nvSpPr>
        <p:spPr/>
        <p:txBody>
          <a:bodyPr/>
          <a:lstStyle/>
          <a:p>
            <a:endParaRPr lang="de-DE"/>
          </a:p>
        </p:txBody>
      </p:sp>
      <p:sp>
        <p:nvSpPr>
          <p:cNvPr id="3" name="Notizenplatzhalter 2">
            <a:extLst>
              <a:ext uri="{FF2B5EF4-FFF2-40B4-BE49-F238E27FC236}">
                <a16:creationId xmlns:a16="http://schemas.microsoft.com/office/drawing/2014/main" id="{FCFDA23D-001D-BB1D-8349-512A9406E120}"/>
              </a:ext>
            </a:extLst>
          </p:cNvPr>
          <p:cNvSpPr>
            <a:spLocks noGrp="1"/>
          </p:cNvSpPr>
          <p:nvPr>
            <p:ph type="body" idx="1"/>
          </p:nvPr>
        </p:nvSpPr>
        <p:spPr/>
        <p:txBody>
          <a:bodyPr/>
          <a:lstStyle/>
          <a:p>
            <a:pPr marL="0" indent="0">
              <a:buFontTx/>
              <a:buNone/>
            </a:pPr>
            <a:endParaRPr lang="de-DE" dirty="0"/>
          </a:p>
        </p:txBody>
      </p:sp>
      <p:sp>
        <p:nvSpPr>
          <p:cNvPr id="4" name="Foliennummernplatzhalter 3">
            <a:extLst>
              <a:ext uri="{FF2B5EF4-FFF2-40B4-BE49-F238E27FC236}">
                <a16:creationId xmlns:a16="http://schemas.microsoft.com/office/drawing/2014/main" id="{F186B00D-B327-393A-FF89-BB61BC62E755}"/>
              </a:ext>
            </a:extLst>
          </p:cNvPr>
          <p:cNvSpPr>
            <a:spLocks noGrp="1"/>
          </p:cNvSpPr>
          <p:nvPr>
            <p:ph type="sldNum" sz="quarter" idx="10"/>
          </p:nvPr>
        </p:nvSpPr>
        <p:spPr/>
        <p:txBody>
          <a:bodyPr/>
          <a:lstStyle/>
          <a:p>
            <a:fld id="{E0D2F2E9-D42B-4550-A56F-FF650B533440}" type="slidenum">
              <a:rPr lang="de-DE" smtClean="0"/>
              <a:t>35</a:t>
            </a:fld>
            <a:endParaRPr lang="de-DE"/>
          </a:p>
        </p:txBody>
      </p:sp>
    </p:spTree>
    <p:extLst>
      <p:ext uri="{BB962C8B-B14F-4D97-AF65-F5344CB8AC3E}">
        <p14:creationId xmlns:p14="http://schemas.microsoft.com/office/powerpoint/2010/main" val="369503687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BA56BF-D997-8A2E-EFC0-093146908A2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38E98C1-E4D5-0B82-7085-B210F1B577FE}"/>
              </a:ext>
            </a:extLst>
          </p:cNvPr>
          <p:cNvSpPr>
            <a:spLocks noGrp="1" noRot="1" noChangeAspect="1"/>
          </p:cNvSpPr>
          <p:nvPr>
            <p:ph type="sldImg"/>
          </p:nvPr>
        </p:nvSpPr>
        <p:spPr/>
        <p:txBody>
          <a:bodyPr/>
          <a:lstStyle/>
          <a:p>
            <a:endParaRPr lang="de-DE"/>
          </a:p>
        </p:txBody>
      </p:sp>
      <p:sp>
        <p:nvSpPr>
          <p:cNvPr id="3" name="Notizenplatzhalter 2">
            <a:extLst>
              <a:ext uri="{FF2B5EF4-FFF2-40B4-BE49-F238E27FC236}">
                <a16:creationId xmlns:a16="http://schemas.microsoft.com/office/drawing/2014/main" id="{D2D8883D-33B5-95CD-23CC-C3AAA7A69AC0}"/>
              </a:ext>
            </a:extLst>
          </p:cNvPr>
          <p:cNvSpPr>
            <a:spLocks noGrp="1"/>
          </p:cNvSpPr>
          <p:nvPr>
            <p:ph type="body" idx="1"/>
          </p:nvPr>
        </p:nvSpPr>
        <p:spPr/>
        <p:txBody>
          <a:bodyPr/>
          <a:lstStyle/>
          <a:p>
            <a:pPr marL="0" indent="0">
              <a:buFontTx/>
              <a:buNone/>
            </a:pPr>
            <a:endParaRPr lang="de-DE" dirty="0"/>
          </a:p>
        </p:txBody>
      </p:sp>
      <p:sp>
        <p:nvSpPr>
          <p:cNvPr id="4" name="Foliennummernplatzhalter 3">
            <a:extLst>
              <a:ext uri="{FF2B5EF4-FFF2-40B4-BE49-F238E27FC236}">
                <a16:creationId xmlns:a16="http://schemas.microsoft.com/office/drawing/2014/main" id="{B3A103F6-95D2-111E-57C1-3DA74C533A1D}"/>
              </a:ext>
            </a:extLst>
          </p:cNvPr>
          <p:cNvSpPr>
            <a:spLocks noGrp="1"/>
          </p:cNvSpPr>
          <p:nvPr>
            <p:ph type="sldNum" sz="quarter" idx="10"/>
          </p:nvPr>
        </p:nvSpPr>
        <p:spPr/>
        <p:txBody>
          <a:bodyPr/>
          <a:lstStyle/>
          <a:p>
            <a:fld id="{E0D2F2E9-D42B-4550-A56F-FF650B533440}" type="slidenum">
              <a:rPr lang="de-DE" smtClean="0"/>
              <a:t>36</a:t>
            </a:fld>
            <a:endParaRPr lang="de-DE"/>
          </a:p>
        </p:txBody>
      </p:sp>
    </p:spTree>
    <p:extLst>
      <p:ext uri="{BB962C8B-B14F-4D97-AF65-F5344CB8AC3E}">
        <p14:creationId xmlns:p14="http://schemas.microsoft.com/office/powerpoint/2010/main" val="130555027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E0D2F2E9-D42B-4550-A56F-FF650B533440}" type="slidenum">
              <a:rPr lang="de-DE" smtClean="0"/>
              <a:t>37</a:t>
            </a:fld>
            <a:endParaRPr lang="de-DE"/>
          </a:p>
        </p:txBody>
      </p:sp>
    </p:spTree>
    <p:extLst>
      <p:ext uri="{BB962C8B-B14F-4D97-AF65-F5344CB8AC3E}">
        <p14:creationId xmlns:p14="http://schemas.microsoft.com/office/powerpoint/2010/main" val="421575306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de-DE"/>
          </a:p>
        </p:txBody>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E0D2F2E9-D42B-4550-A56F-FF650B533440}" type="slidenum">
              <a:rPr lang="de-DE" smtClean="0"/>
              <a:t>38</a:t>
            </a:fld>
            <a:endParaRPr lang="de-DE"/>
          </a:p>
        </p:txBody>
      </p:sp>
    </p:spTree>
    <p:extLst>
      <p:ext uri="{BB962C8B-B14F-4D97-AF65-F5344CB8AC3E}">
        <p14:creationId xmlns:p14="http://schemas.microsoft.com/office/powerpoint/2010/main" val="9916555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de-DE"/>
          </a:p>
        </p:txBody>
      </p:sp>
      <p:sp>
        <p:nvSpPr>
          <p:cNvPr id="3" name="Notizenplatzhalter 2"/>
          <p:cNvSpPr>
            <a:spLocks noGrp="1"/>
          </p:cNvSpPr>
          <p:nvPr>
            <p:ph type="body" idx="1"/>
          </p:nvPr>
        </p:nvSpPr>
        <p:spPr/>
        <p:txBody>
          <a:bodyPr/>
          <a:lstStyle/>
          <a:p>
            <a:pPr marL="171450" indent="-171450">
              <a:buFontTx/>
              <a:buChar char="-"/>
            </a:pPr>
            <a:r>
              <a:rPr lang="de-DE" dirty="0"/>
              <a:t>Teilnehmerliste: Anzahl</a:t>
            </a:r>
            <a:r>
              <a:rPr lang="de-DE" baseline="0" dirty="0"/>
              <a:t> der Mitglieder über 18</a:t>
            </a:r>
          </a:p>
          <a:p>
            <a:pPr marL="171450" indent="-171450">
              <a:buFontTx/>
              <a:buChar char="-"/>
            </a:pPr>
            <a:r>
              <a:rPr lang="de-DE" baseline="0" dirty="0"/>
              <a:t>Einwände / Ergänzungen zur Tagesordnung?</a:t>
            </a:r>
            <a:endParaRPr lang="de-DE" dirty="0"/>
          </a:p>
        </p:txBody>
      </p:sp>
      <p:sp>
        <p:nvSpPr>
          <p:cNvPr id="4" name="Foliennummernplatzhalter 3"/>
          <p:cNvSpPr>
            <a:spLocks noGrp="1"/>
          </p:cNvSpPr>
          <p:nvPr>
            <p:ph type="sldNum" sz="quarter" idx="10"/>
          </p:nvPr>
        </p:nvSpPr>
        <p:spPr/>
        <p:txBody>
          <a:bodyPr/>
          <a:lstStyle/>
          <a:p>
            <a:fld id="{E0D2F2E9-D42B-4550-A56F-FF650B533440}" type="slidenum">
              <a:rPr lang="de-DE" smtClean="0"/>
              <a:t>4</a:t>
            </a:fld>
            <a:endParaRPr lang="de-DE"/>
          </a:p>
        </p:txBody>
      </p:sp>
    </p:spTree>
    <p:extLst>
      <p:ext uri="{BB962C8B-B14F-4D97-AF65-F5344CB8AC3E}">
        <p14:creationId xmlns:p14="http://schemas.microsoft.com/office/powerpoint/2010/main" val="20162645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de-DE"/>
          </a:p>
        </p:txBody>
      </p:sp>
      <p:sp>
        <p:nvSpPr>
          <p:cNvPr id="3" name="Notizenplatzhalter 2"/>
          <p:cNvSpPr>
            <a:spLocks noGrp="1"/>
          </p:cNvSpPr>
          <p:nvPr>
            <p:ph type="body" idx="1"/>
          </p:nvPr>
        </p:nvSpPr>
        <p:spPr/>
        <p:txBody>
          <a:bodyPr/>
          <a:lstStyle/>
          <a:p>
            <a:pPr marL="0" indent="0">
              <a:buFontTx/>
              <a:buNone/>
            </a:pPr>
            <a:endParaRPr lang="de-DE" dirty="0"/>
          </a:p>
        </p:txBody>
      </p:sp>
      <p:sp>
        <p:nvSpPr>
          <p:cNvPr id="4" name="Foliennummernplatzhalter 3"/>
          <p:cNvSpPr>
            <a:spLocks noGrp="1"/>
          </p:cNvSpPr>
          <p:nvPr>
            <p:ph type="sldNum" sz="quarter" idx="10"/>
          </p:nvPr>
        </p:nvSpPr>
        <p:spPr/>
        <p:txBody>
          <a:bodyPr/>
          <a:lstStyle/>
          <a:p>
            <a:fld id="{E0D2F2E9-D42B-4550-A56F-FF650B533440}" type="slidenum">
              <a:rPr lang="de-DE" smtClean="0"/>
              <a:t>5</a:t>
            </a:fld>
            <a:endParaRPr lang="de-DE"/>
          </a:p>
        </p:txBody>
      </p:sp>
    </p:spTree>
    <p:extLst>
      <p:ext uri="{BB962C8B-B14F-4D97-AF65-F5344CB8AC3E}">
        <p14:creationId xmlns:p14="http://schemas.microsoft.com/office/powerpoint/2010/main" val="47771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0707AC-3D01-643C-DAAA-C5D26D12CA6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16950F67-98B4-5E48-08DA-654291FB07ED}"/>
              </a:ext>
            </a:extLst>
          </p:cNvPr>
          <p:cNvSpPr>
            <a:spLocks noGrp="1" noRot="1" noChangeAspect="1"/>
          </p:cNvSpPr>
          <p:nvPr>
            <p:ph type="sldImg"/>
          </p:nvPr>
        </p:nvSpPr>
        <p:spPr/>
        <p:txBody>
          <a:bodyPr/>
          <a:lstStyle/>
          <a:p>
            <a:endParaRPr lang="de-DE"/>
          </a:p>
        </p:txBody>
      </p:sp>
      <p:sp>
        <p:nvSpPr>
          <p:cNvPr id="3" name="Notizenplatzhalter 2">
            <a:extLst>
              <a:ext uri="{FF2B5EF4-FFF2-40B4-BE49-F238E27FC236}">
                <a16:creationId xmlns:a16="http://schemas.microsoft.com/office/drawing/2014/main" id="{A472BFAE-7235-3C27-F9C4-5AE9123C0121}"/>
              </a:ext>
            </a:extLst>
          </p:cNvPr>
          <p:cNvSpPr>
            <a:spLocks noGrp="1"/>
          </p:cNvSpPr>
          <p:nvPr>
            <p:ph type="body" idx="1"/>
          </p:nvPr>
        </p:nvSpPr>
        <p:spPr/>
        <p:txBody>
          <a:bodyPr/>
          <a:lstStyle/>
          <a:p>
            <a:pPr marL="0" indent="0">
              <a:buFontTx/>
              <a:buNone/>
            </a:pPr>
            <a:endParaRPr lang="de-DE" dirty="0"/>
          </a:p>
        </p:txBody>
      </p:sp>
      <p:sp>
        <p:nvSpPr>
          <p:cNvPr id="4" name="Foliennummernplatzhalter 3">
            <a:extLst>
              <a:ext uri="{FF2B5EF4-FFF2-40B4-BE49-F238E27FC236}">
                <a16:creationId xmlns:a16="http://schemas.microsoft.com/office/drawing/2014/main" id="{258E7D9A-FED7-7E86-3C5F-E5A8E68C58FB}"/>
              </a:ext>
            </a:extLst>
          </p:cNvPr>
          <p:cNvSpPr>
            <a:spLocks noGrp="1"/>
          </p:cNvSpPr>
          <p:nvPr>
            <p:ph type="sldNum" sz="quarter" idx="10"/>
          </p:nvPr>
        </p:nvSpPr>
        <p:spPr/>
        <p:txBody>
          <a:bodyPr/>
          <a:lstStyle/>
          <a:p>
            <a:fld id="{E0D2F2E9-D42B-4550-A56F-FF650B533440}" type="slidenum">
              <a:rPr lang="de-DE" smtClean="0"/>
              <a:t>6</a:t>
            </a:fld>
            <a:endParaRPr lang="de-DE"/>
          </a:p>
        </p:txBody>
      </p:sp>
    </p:spTree>
    <p:extLst>
      <p:ext uri="{BB962C8B-B14F-4D97-AF65-F5344CB8AC3E}">
        <p14:creationId xmlns:p14="http://schemas.microsoft.com/office/powerpoint/2010/main" val="24526184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de-DE"/>
          </a:p>
        </p:txBody>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E0D2F2E9-D42B-4550-A56F-FF650B533440}" type="slidenum">
              <a:rPr lang="de-DE" smtClean="0"/>
              <a:t>7</a:t>
            </a:fld>
            <a:endParaRPr lang="de-DE"/>
          </a:p>
        </p:txBody>
      </p:sp>
    </p:spTree>
    <p:extLst>
      <p:ext uri="{BB962C8B-B14F-4D97-AF65-F5344CB8AC3E}">
        <p14:creationId xmlns:p14="http://schemas.microsoft.com/office/powerpoint/2010/main" val="8100867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de-DE"/>
          </a:p>
        </p:txBody>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E0D2F2E9-D42B-4550-A56F-FF650B533440}" type="slidenum">
              <a:rPr lang="de-DE" smtClean="0"/>
              <a:t>8</a:t>
            </a:fld>
            <a:endParaRPr lang="de-DE"/>
          </a:p>
        </p:txBody>
      </p:sp>
    </p:spTree>
    <p:extLst>
      <p:ext uri="{BB962C8B-B14F-4D97-AF65-F5344CB8AC3E}">
        <p14:creationId xmlns:p14="http://schemas.microsoft.com/office/powerpoint/2010/main" val="33115099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de-DE"/>
          </a:p>
        </p:txBody>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E0D2F2E9-D42B-4550-A56F-FF650B533440}" type="slidenum">
              <a:rPr lang="de-DE" smtClean="0"/>
              <a:t>9</a:t>
            </a:fld>
            <a:endParaRPr lang="de-DE"/>
          </a:p>
        </p:txBody>
      </p:sp>
    </p:spTree>
    <p:extLst>
      <p:ext uri="{BB962C8B-B14F-4D97-AF65-F5344CB8AC3E}">
        <p14:creationId xmlns:p14="http://schemas.microsoft.com/office/powerpoint/2010/main" val="8509553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5" name="Fußzeilenplatzhalter 4"/>
          <p:cNvSpPr>
            <a:spLocks noGrp="1"/>
          </p:cNvSpPr>
          <p:nvPr>
            <p:ph type="ftr" sz="quarter" idx="11"/>
          </p:nvPr>
        </p:nvSpPr>
        <p:spPr/>
        <p:txBody>
          <a:bodyPr/>
          <a:lstStyle/>
          <a:p>
            <a:fld id="{B03D4399-03CF-4FBE-A660-7D7DB3E22E84}" type="slidenum">
              <a:rPr lang="de-DE" smtClean="0"/>
              <a:pPr/>
              <a:t>‹Nr.›</a:t>
            </a:fld>
            <a:endParaRPr lang="de-DE" dirty="0"/>
          </a:p>
        </p:txBody>
      </p:sp>
      <p:sp>
        <p:nvSpPr>
          <p:cNvPr id="6" name="Foliennummernplatzhalter 5"/>
          <p:cNvSpPr>
            <a:spLocks noGrp="1"/>
          </p:cNvSpPr>
          <p:nvPr>
            <p:ph type="sldNum" sz="quarter" idx="12"/>
          </p:nvPr>
        </p:nvSpPr>
        <p:spPr/>
        <p:txBody>
          <a:bodyPr/>
          <a:lstStyle/>
          <a:p>
            <a:fld id="{B03D4399-03CF-4FBE-A660-7D7DB3E22E84}" type="slidenum">
              <a:rPr lang="de-DE" smtClean="0"/>
              <a:t>‹Nr.›</a:t>
            </a:fld>
            <a:endParaRPr lang="de-DE"/>
          </a:p>
        </p:txBody>
      </p:sp>
      <p:cxnSp>
        <p:nvCxnSpPr>
          <p:cNvPr id="7" name="Gerade Verbindung 6"/>
          <p:cNvCxnSpPr/>
          <p:nvPr userDrawn="1"/>
        </p:nvCxnSpPr>
        <p:spPr>
          <a:xfrm>
            <a:off x="457200" y="1412776"/>
            <a:ext cx="8100000" cy="0"/>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6466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5" name="Fußzeilenplatzhalter 4"/>
          <p:cNvSpPr>
            <a:spLocks noGrp="1"/>
          </p:cNvSpPr>
          <p:nvPr>
            <p:ph type="ftr" sz="quarter" idx="11"/>
          </p:nvPr>
        </p:nvSpPr>
        <p:spPr/>
        <p:txBody>
          <a:bodyPr/>
          <a:lstStyle/>
          <a:p>
            <a:fld id="{B03D4399-03CF-4FBE-A660-7D7DB3E22E84}" type="slidenum">
              <a:rPr lang="de-DE" smtClean="0"/>
              <a:pPr/>
              <a:t>‹Nr.›</a:t>
            </a:fld>
            <a:endParaRPr lang="de-DE" dirty="0"/>
          </a:p>
        </p:txBody>
      </p:sp>
      <p:sp>
        <p:nvSpPr>
          <p:cNvPr id="6" name="Foliennummernplatzhalter 5"/>
          <p:cNvSpPr>
            <a:spLocks noGrp="1"/>
          </p:cNvSpPr>
          <p:nvPr>
            <p:ph type="sldNum" sz="quarter" idx="12"/>
          </p:nvPr>
        </p:nvSpPr>
        <p:spPr/>
        <p:txBody>
          <a:bodyPr/>
          <a:lstStyle/>
          <a:p>
            <a:fld id="{B03D4399-03CF-4FBE-A660-7D7DB3E22E84}" type="slidenum">
              <a:rPr lang="de-DE" smtClean="0"/>
              <a:t>‹Nr.›</a:t>
            </a:fld>
            <a:endParaRPr lang="de-DE"/>
          </a:p>
        </p:txBody>
      </p:sp>
      <p:sp>
        <p:nvSpPr>
          <p:cNvPr id="7" name="Titelplatzhalter 1"/>
          <p:cNvSpPr txBox="1">
            <a:spLocks/>
          </p:cNvSpPr>
          <p:nvPr userDrawn="1"/>
        </p:nvSpPr>
        <p:spPr>
          <a:xfrm>
            <a:off x="457200" y="27463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200" b="1" kern="1200">
                <a:solidFill>
                  <a:schemeClr val="tx1"/>
                </a:solidFill>
                <a:latin typeface="+mj-lt"/>
                <a:ea typeface="+mj-ea"/>
                <a:cs typeface="+mj-cs"/>
              </a:defRPr>
            </a:lvl1pPr>
          </a:lstStyle>
          <a:p>
            <a:r>
              <a:rPr lang="de-DE" dirty="0"/>
              <a:t>Jahreshauptversammlung 2026</a:t>
            </a:r>
            <a:br>
              <a:rPr lang="de-DE" dirty="0"/>
            </a:br>
            <a:r>
              <a:rPr lang="de-DE" dirty="0"/>
              <a:t>TuS Lehmden 1908 e.V.</a:t>
            </a:r>
          </a:p>
        </p:txBody>
      </p:sp>
      <p:cxnSp>
        <p:nvCxnSpPr>
          <p:cNvPr id="9" name="Gerade Verbindung 8"/>
          <p:cNvCxnSpPr/>
          <p:nvPr userDrawn="1"/>
        </p:nvCxnSpPr>
        <p:spPr>
          <a:xfrm>
            <a:off x="457200" y="1412776"/>
            <a:ext cx="8100000" cy="0"/>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7467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1691680" y="274638"/>
            <a:ext cx="5688632" cy="1066130"/>
          </a:xfrm>
        </p:spPr>
        <p:txBody>
          <a:bodyPr/>
          <a:lstStyle/>
          <a:p>
            <a:r>
              <a:rPr lang="de-DE"/>
              <a:t>Titelmasterformat durch Klicken bearbeiten</a:t>
            </a:r>
          </a:p>
        </p:txBody>
      </p:sp>
      <p:sp>
        <p:nvSpPr>
          <p:cNvPr id="3" name="Inhaltsplatzhalter 2"/>
          <p:cNvSpPr>
            <a:spLocks noGrp="1"/>
          </p:cNvSpPr>
          <p:nvPr>
            <p:ph idx="1"/>
          </p:nvPr>
        </p:nvSpPr>
        <p:spPr/>
        <p:txBody>
          <a:bodyPr>
            <a:normAutofit/>
          </a:bodyPr>
          <a:lstStyle>
            <a:lvl1pPr>
              <a:buClr>
                <a:schemeClr val="tx2"/>
              </a:buClr>
              <a:defRPr sz="2400"/>
            </a:lvl1pPr>
            <a:lvl2pPr marL="742950" indent="-285750">
              <a:buClr>
                <a:schemeClr val="tx2"/>
              </a:buClr>
              <a:buFont typeface="Arial" panose="020B0604020202020204" pitchFamily="34" charset="0"/>
              <a:buChar char="•"/>
              <a:defRPr sz="2000"/>
            </a:lvl2pPr>
            <a:lvl3pPr>
              <a:buClr>
                <a:schemeClr val="tx2"/>
              </a:buClr>
              <a:defRPr sz="1800"/>
            </a:lvl3pPr>
          </a:lstStyle>
          <a:p>
            <a:pPr lvl="0"/>
            <a:r>
              <a:rPr lang="de-DE" dirty="0"/>
              <a:t>Textmasterformat bearbeiten</a:t>
            </a:r>
          </a:p>
          <a:p>
            <a:pPr lvl="1"/>
            <a:r>
              <a:rPr lang="de-DE" dirty="0"/>
              <a:t>Zweite Ebene</a:t>
            </a:r>
          </a:p>
          <a:p>
            <a:pPr lvl="2"/>
            <a:r>
              <a:rPr lang="de-DE" dirty="0"/>
              <a:t>Dritte Ebene</a:t>
            </a:r>
          </a:p>
        </p:txBody>
      </p:sp>
      <p:sp>
        <p:nvSpPr>
          <p:cNvPr id="5" name="Fußzeilenplatzhalter 4"/>
          <p:cNvSpPr>
            <a:spLocks noGrp="1"/>
          </p:cNvSpPr>
          <p:nvPr>
            <p:ph type="ftr" sz="quarter" idx="11"/>
          </p:nvPr>
        </p:nvSpPr>
        <p:spPr/>
        <p:txBody>
          <a:bodyPr/>
          <a:lstStyle/>
          <a:p>
            <a:fld id="{B03D4399-03CF-4FBE-A660-7D7DB3E22E84}" type="slidenum">
              <a:rPr lang="de-DE" smtClean="0"/>
              <a:pPr/>
              <a:t>‹Nr.›</a:t>
            </a:fld>
            <a:endParaRPr lang="de-DE" dirty="0"/>
          </a:p>
        </p:txBody>
      </p:sp>
      <p:sp>
        <p:nvSpPr>
          <p:cNvPr id="6" name="Foliennummernplatzhalter 5"/>
          <p:cNvSpPr>
            <a:spLocks noGrp="1"/>
          </p:cNvSpPr>
          <p:nvPr>
            <p:ph type="sldNum" sz="quarter" idx="12"/>
          </p:nvPr>
        </p:nvSpPr>
        <p:spPr/>
        <p:txBody>
          <a:bodyPr/>
          <a:lstStyle/>
          <a:p>
            <a:fld id="{B03D4399-03CF-4FBE-A660-7D7DB3E22E84}" type="slidenum">
              <a:rPr lang="de-DE" smtClean="0"/>
              <a:t>‹Nr.›</a:t>
            </a:fld>
            <a:endParaRPr lang="de-DE" dirty="0"/>
          </a:p>
        </p:txBody>
      </p:sp>
      <p:cxnSp>
        <p:nvCxnSpPr>
          <p:cNvPr id="7" name="Gerade Verbindung 6"/>
          <p:cNvCxnSpPr/>
          <p:nvPr userDrawn="1"/>
        </p:nvCxnSpPr>
        <p:spPr>
          <a:xfrm>
            <a:off x="457200" y="1412776"/>
            <a:ext cx="8100000" cy="0"/>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691531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de-DE" dirty="0"/>
              <a:t>Jahreshauptversammlung 2026</a:t>
            </a:r>
            <a:br>
              <a:rPr lang="de-DE" dirty="0"/>
            </a:br>
            <a:r>
              <a:rPr lang="de-DE" dirty="0"/>
              <a:t>TuS Lehmden 1908 e.V.</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B03D4399-03CF-4FBE-A660-7D7DB3E22E84}" type="slidenum">
              <a:rPr lang="de-DE" smtClean="0"/>
              <a:pPr/>
              <a:t>‹Nr.›</a:t>
            </a:fld>
            <a:endParaRPr lang="de-DE" dirty="0"/>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endParaRPr lang="de-DE" dirty="0"/>
          </a:p>
        </p:txBody>
      </p:sp>
      <p:pic>
        <p:nvPicPr>
          <p:cNvPr id="2050" name="Grafik 1"/>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8334400" y="6356350"/>
            <a:ext cx="361950"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Grafik 1"/>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7507804" y="270754"/>
            <a:ext cx="1071073" cy="10992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Grafik 1"/>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478175" y="283386"/>
            <a:ext cx="1058765" cy="10866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76442537"/>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Lst>
  <p:txStyles>
    <p:titleStyle>
      <a:lvl1pPr algn="ctr" defTabSz="914400" rtl="0" eaLnBrk="1" latinLnBrk="0" hangingPunct="1">
        <a:spcBef>
          <a:spcPct val="0"/>
        </a:spcBef>
        <a:buNone/>
        <a:defRPr sz="32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el 15"/>
          <p:cNvSpPr>
            <a:spLocks noGrp="1"/>
          </p:cNvSpPr>
          <p:nvPr>
            <p:ph type="ctrTitle"/>
          </p:nvPr>
        </p:nvSpPr>
        <p:spPr>
          <a:xfrm>
            <a:off x="685800" y="2132856"/>
            <a:ext cx="7772400" cy="3456384"/>
          </a:xfrm>
        </p:spPr>
        <p:txBody>
          <a:bodyPr/>
          <a:lstStyle/>
          <a:p>
            <a:r>
              <a:rPr lang="de-DE" sz="4000" dirty="0"/>
              <a:t>Herzlich Willkommen </a:t>
            </a:r>
            <a:br>
              <a:rPr lang="de-DE" sz="4000" dirty="0"/>
            </a:br>
            <a:r>
              <a:rPr lang="de-DE" sz="4000" dirty="0"/>
              <a:t>auf der Mitgliederhauptversammlung 2026 des</a:t>
            </a:r>
            <a:br>
              <a:rPr lang="de-DE" sz="4000" dirty="0"/>
            </a:br>
            <a:r>
              <a:rPr lang="de-DE" sz="4000" dirty="0"/>
              <a:t>TuS Lehmden von 1908 e.V.</a:t>
            </a:r>
          </a:p>
        </p:txBody>
      </p:sp>
      <p:cxnSp>
        <p:nvCxnSpPr>
          <p:cNvPr id="18" name="Gerade Verbindung 17"/>
          <p:cNvCxnSpPr/>
          <p:nvPr/>
        </p:nvCxnSpPr>
        <p:spPr>
          <a:xfrm>
            <a:off x="457200" y="1412776"/>
            <a:ext cx="8100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441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2"/>
          <p:cNvSpPr>
            <a:spLocks noGrp="1"/>
          </p:cNvSpPr>
          <p:nvPr>
            <p:ph idx="1"/>
          </p:nvPr>
        </p:nvSpPr>
        <p:spPr>
          <a:xfrm>
            <a:off x="395536" y="1844824"/>
            <a:ext cx="8280920" cy="377771"/>
          </a:xfrm>
        </p:spPr>
        <p:txBody>
          <a:bodyPr>
            <a:noAutofit/>
          </a:bodyPr>
          <a:lstStyle/>
          <a:p>
            <a:r>
              <a:rPr lang="de-DE" dirty="0"/>
              <a:t>Einnahmenübersicht 2025 (zusammengefasst)</a:t>
            </a:r>
          </a:p>
        </p:txBody>
      </p:sp>
      <p:sp>
        <p:nvSpPr>
          <p:cNvPr id="11" name="Titel 1"/>
          <p:cNvSpPr>
            <a:spLocks noGrp="1"/>
          </p:cNvSpPr>
          <p:nvPr>
            <p:ph type="title"/>
          </p:nvPr>
        </p:nvSpPr>
        <p:spPr>
          <a:xfrm>
            <a:off x="1691680" y="274638"/>
            <a:ext cx="5688632" cy="1066130"/>
          </a:xfrm>
        </p:spPr>
        <p:txBody>
          <a:bodyPr/>
          <a:lstStyle/>
          <a:p>
            <a:pPr algn="l">
              <a:tabLst>
                <a:tab pos="361950" algn="l"/>
              </a:tabLst>
            </a:pPr>
            <a:r>
              <a:rPr lang="de-DE" sz="2000" dirty="0"/>
              <a:t>3.	Kassenbericht 1. Vorsitzenden und Bericht der 	Kassenprüfer</a:t>
            </a:r>
          </a:p>
        </p:txBody>
      </p:sp>
      <p:graphicFrame>
        <p:nvGraphicFramePr>
          <p:cNvPr id="3" name="Tabelle 2">
            <a:extLst>
              <a:ext uri="{FF2B5EF4-FFF2-40B4-BE49-F238E27FC236}">
                <a16:creationId xmlns:a16="http://schemas.microsoft.com/office/drawing/2014/main" id="{4BC7056A-A15A-0D21-EF08-CDCF1510D4B0}"/>
              </a:ext>
            </a:extLst>
          </p:cNvPr>
          <p:cNvGraphicFramePr>
            <a:graphicFrameLocks noGrp="1"/>
          </p:cNvGraphicFramePr>
          <p:nvPr>
            <p:extLst>
              <p:ext uri="{D42A27DB-BD31-4B8C-83A1-F6EECF244321}">
                <p14:modId xmlns:p14="http://schemas.microsoft.com/office/powerpoint/2010/main" val="388291016"/>
              </p:ext>
            </p:extLst>
          </p:nvPr>
        </p:nvGraphicFramePr>
        <p:xfrm>
          <a:off x="827584" y="2420888"/>
          <a:ext cx="7128792" cy="3456384"/>
        </p:xfrm>
        <a:graphic>
          <a:graphicData uri="http://schemas.openxmlformats.org/drawingml/2006/table">
            <a:tbl>
              <a:tblPr/>
              <a:tblGrid>
                <a:gridCol w="5309309">
                  <a:extLst>
                    <a:ext uri="{9D8B030D-6E8A-4147-A177-3AD203B41FA5}">
                      <a16:colId xmlns:a16="http://schemas.microsoft.com/office/drawing/2014/main" val="388247132"/>
                    </a:ext>
                  </a:extLst>
                </a:gridCol>
                <a:gridCol w="1819483">
                  <a:extLst>
                    <a:ext uri="{9D8B030D-6E8A-4147-A177-3AD203B41FA5}">
                      <a16:colId xmlns:a16="http://schemas.microsoft.com/office/drawing/2014/main" val="74943645"/>
                    </a:ext>
                  </a:extLst>
                </a:gridCol>
              </a:tblGrid>
              <a:tr h="288032">
                <a:tc>
                  <a:txBody>
                    <a:bodyPr/>
                    <a:lstStyle/>
                    <a:p>
                      <a:pPr algn="l" rtl="0" fontAlgn="ctr"/>
                      <a:r>
                        <a:rPr lang="de-DE" sz="1600" b="1" i="0" u="none" strike="noStrike" dirty="0">
                          <a:solidFill>
                            <a:srgbClr val="FFFFFF"/>
                          </a:solidFill>
                          <a:effectLst/>
                          <a:latin typeface="Calibri" panose="020F0502020204030204" pitchFamily="34" charset="0"/>
                        </a:rPr>
                        <a:t> Einnahmen </a:t>
                      </a:r>
                    </a:p>
                  </a:txBody>
                  <a:tcPr marL="457200" marR="7620" marT="7620" marB="0" anchor="ctr">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F81BD"/>
                    </a:solidFill>
                  </a:tcPr>
                </a:tc>
                <a:tc>
                  <a:txBody>
                    <a:bodyPr/>
                    <a:lstStyle/>
                    <a:p>
                      <a:pPr algn="ctr" rtl="0" fontAlgn="ctr"/>
                      <a:r>
                        <a:rPr lang="de-DE" sz="1600" b="1" i="0" u="none" strike="noStrike">
                          <a:solidFill>
                            <a:srgbClr val="FFFFFF"/>
                          </a:solidFill>
                          <a:effectLst/>
                          <a:latin typeface="Calibri" panose="020F0502020204030204" pitchFamily="34" charset="0"/>
                        </a:rPr>
                        <a:t> Betrag </a:t>
                      </a:r>
                    </a:p>
                  </a:txBody>
                  <a:tcPr marL="7620" marR="7620" marT="7620" marB="0" anchor="ctr">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rgbClr val="4F81BD"/>
                    </a:solidFill>
                  </a:tcPr>
                </a:tc>
                <a:extLst>
                  <a:ext uri="{0D108BD9-81ED-4DB2-BD59-A6C34878D82A}">
                    <a16:rowId xmlns:a16="http://schemas.microsoft.com/office/drawing/2014/main" val="1133190906"/>
                  </a:ext>
                </a:extLst>
              </a:tr>
              <a:tr h="288032">
                <a:tc>
                  <a:txBody>
                    <a:bodyPr/>
                    <a:lstStyle/>
                    <a:p>
                      <a:pPr algn="l" rtl="0" fontAlgn="ctr"/>
                      <a:r>
                        <a:rPr lang="de-DE" sz="1600" b="0" i="0" u="none" strike="noStrike">
                          <a:solidFill>
                            <a:srgbClr val="000000"/>
                          </a:solidFill>
                          <a:effectLst/>
                          <a:latin typeface="Calibri" panose="020F0502020204030204" pitchFamily="34" charset="0"/>
                        </a:rPr>
                        <a:t> Mitgliedsbeiträge </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rtl="0" fontAlgn="ctr"/>
                      <a:r>
                        <a:rPr lang="de-DE" sz="1600" b="0" i="0" u="none" strike="noStrike" dirty="0">
                          <a:solidFill>
                            <a:srgbClr val="000000"/>
                          </a:solidFill>
                          <a:effectLst/>
                          <a:latin typeface="Calibri" panose="020F0502020204030204" pitchFamily="34" charset="0"/>
                        </a:rPr>
                        <a:t>58.550,00 € </a:t>
                      </a: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3460804956"/>
                  </a:ext>
                </a:extLst>
              </a:tr>
              <a:tr h="288032">
                <a:tc>
                  <a:txBody>
                    <a:bodyPr/>
                    <a:lstStyle/>
                    <a:p>
                      <a:pPr algn="l" rtl="0" fontAlgn="ctr"/>
                      <a:r>
                        <a:rPr lang="de-DE" sz="1600" b="0" i="0" u="none" strike="noStrike">
                          <a:solidFill>
                            <a:srgbClr val="000000"/>
                          </a:solidFill>
                          <a:effectLst/>
                          <a:latin typeface="Calibri" panose="020F0502020204030204" pitchFamily="34" charset="0"/>
                        </a:rPr>
                        <a:t> ÜL-Zuschüsse Verbände </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600" b="0" i="0" u="none" strike="noStrike" dirty="0">
                          <a:solidFill>
                            <a:srgbClr val="000000"/>
                          </a:solidFill>
                          <a:effectLst/>
                          <a:latin typeface="Calibri" panose="020F0502020204030204" pitchFamily="34" charset="0"/>
                        </a:rPr>
                        <a:t>           5.972,76 € </a:t>
                      </a: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793970291"/>
                  </a:ext>
                </a:extLst>
              </a:tr>
              <a:tr h="288032">
                <a:tc>
                  <a:txBody>
                    <a:bodyPr/>
                    <a:lstStyle/>
                    <a:p>
                      <a:pPr algn="l" rtl="0" fontAlgn="ctr"/>
                      <a:r>
                        <a:rPr lang="de-DE" sz="1600" b="0" i="0" u="none" strike="noStrike" dirty="0">
                          <a:solidFill>
                            <a:srgbClr val="000000"/>
                          </a:solidFill>
                          <a:effectLst/>
                          <a:latin typeface="Calibri" panose="020F0502020204030204" pitchFamily="34" charset="0"/>
                        </a:rPr>
                        <a:t> Zuschuss Gemeinde Platzwart </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600" b="0" i="0" u="none" strike="noStrike" dirty="0">
                          <a:solidFill>
                            <a:srgbClr val="000000"/>
                          </a:solidFill>
                          <a:effectLst/>
                          <a:latin typeface="Calibri" panose="020F0502020204030204" pitchFamily="34" charset="0"/>
                        </a:rPr>
                        <a:t>           4.268,40 € </a:t>
                      </a: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3002464349"/>
                  </a:ext>
                </a:extLst>
              </a:tr>
              <a:tr h="288032">
                <a:tc>
                  <a:txBody>
                    <a:bodyPr/>
                    <a:lstStyle/>
                    <a:p>
                      <a:pPr algn="l" rtl="0" fontAlgn="ctr"/>
                      <a:r>
                        <a:rPr lang="de-DE" sz="1600" b="0" i="0" u="none" strike="noStrike" dirty="0">
                          <a:solidFill>
                            <a:srgbClr val="000000"/>
                          </a:solidFill>
                          <a:effectLst/>
                          <a:latin typeface="Calibri" panose="020F0502020204030204" pitchFamily="34" charset="0"/>
                        </a:rPr>
                        <a:t> Zuschüsse Behörden</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600" b="0" i="0" u="none" strike="noStrike" dirty="0">
                          <a:solidFill>
                            <a:srgbClr val="000000"/>
                          </a:solidFill>
                          <a:effectLst/>
                          <a:latin typeface="Calibri" panose="020F0502020204030204" pitchFamily="34" charset="0"/>
                        </a:rPr>
                        <a:t>           3.016,00 € </a:t>
                      </a: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3828579771"/>
                  </a:ext>
                </a:extLst>
              </a:tr>
              <a:tr h="288032">
                <a:tc>
                  <a:txBody>
                    <a:bodyPr/>
                    <a:lstStyle/>
                    <a:p>
                      <a:pPr algn="l" rtl="0" fontAlgn="ctr"/>
                      <a:r>
                        <a:rPr lang="de-DE" sz="1600" b="0" i="0" u="none" strike="noStrike">
                          <a:solidFill>
                            <a:srgbClr val="000000"/>
                          </a:solidFill>
                          <a:effectLst/>
                          <a:latin typeface="Calibri" panose="020F0502020204030204" pitchFamily="34" charset="0"/>
                        </a:rPr>
                        <a:t> Förderverein TuS Lehmden </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rtl="0" fontAlgn="ctr"/>
                      <a:r>
                        <a:rPr lang="de-DE" sz="1600" b="0" i="0" u="none" strike="noStrike" dirty="0">
                          <a:solidFill>
                            <a:srgbClr val="000000"/>
                          </a:solidFill>
                          <a:effectLst/>
                          <a:latin typeface="Calibri" panose="020F0502020204030204" pitchFamily="34" charset="0"/>
                        </a:rPr>
                        <a:t>  1.760,00 €</a:t>
                      </a: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1533071660"/>
                  </a:ext>
                </a:extLst>
              </a:tr>
              <a:tr h="288032">
                <a:tc>
                  <a:txBody>
                    <a:bodyPr/>
                    <a:lstStyle/>
                    <a:p>
                      <a:pPr algn="l" rtl="0" fontAlgn="ctr"/>
                      <a:r>
                        <a:rPr lang="de-DE" sz="1600" b="0" i="0" u="none" strike="noStrike" dirty="0">
                          <a:solidFill>
                            <a:srgbClr val="000000"/>
                          </a:solidFill>
                          <a:effectLst/>
                          <a:latin typeface="Calibri" panose="020F0502020204030204" pitchFamily="34" charset="0"/>
                        </a:rPr>
                        <a:t> Fördergelder</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600" b="0" i="0" u="none" strike="noStrike" dirty="0">
                          <a:solidFill>
                            <a:srgbClr val="000000"/>
                          </a:solidFill>
                          <a:effectLst/>
                          <a:latin typeface="Calibri" panose="020F0502020204030204" pitchFamily="34" charset="0"/>
                        </a:rPr>
                        <a:t>           4.502,00 € </a:t>
                      </a: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410736492"/>
                  </a:ext>
                </a:extLst>
              </a:tr>
              <a:tr h="288032">
                <a:tc>
                  <a:txBody>
                    <a:bodyPr/>
                    <a:lstStyle/>
                    <a:p>
                      <a:pPr algn="l" rtl="0" fontAlgn="ctr"/>
                      <a:r>
                        <a:rPr lang="de-DE" sz="1600" b="0" i="0" u="none" strike="noStrike" dirty="0">
                          <a:solidFill>
                            <a:srgbClr val="000000"/>
                          </a:solidFill>
                          <a:effectLst/>
                          <a:latin typeface="Calibri" panose="020F0502020204030204" pitchFamily="34" charset="0"/>
                        </a:rPr>
                        <a:t> Ausgleich SG (TuS Jaderberg)</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600" b="0" i="0" u="none" strike="noStrike" dirty="0">
                          <a:solidFill>
                            <a:srgbClr val="000000"/>
                          </a:solidFill>
                          <a:effectLst/>
                          <a:latin typeface="Calibri" panose="020F0502020204030204" pitchFamily="34" charset="0"/>
                        </a:rPr>
                        <a:t>         12.952,90 € </a:t>
                      </a: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3779718963"/>
                  </a:ext>
                </a:extLst>
              </a:tr>
              <a:tr h="288032">
                <a:tc>
                  <a:txBody>
                    <a:bodyPr/>
                    <a:lstStyle/>
                    <a:p>
                      <a:pPr algn="l" rtl="0" fontAlgn="ctr"/>
                      <a:r>
                        <a:rPr lang="de-DE" sz="1600" b="0" i="0" u="none" strike="noStrike" dirty="0">
                          <a:solidFill>
                            <a:srgbClr val="000000"/>
                          </a:solidFill>
                          <a:effectLst/>
                          <a:latin typeface="Calibri" panose="020F0502020204030204" pitchFamily="34" charset="0"/>
                        </a:rPr>
                        <a:t> Spenden (Privat)</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600" b="0" i="0" u="none" strike="noStrike" dirty="0">
                          <a:solidFill>
                            <a:srgbClr val="000000"/>
                          </a:solidFill>
                          <a:effectLst/>
                          <a:latin typeface="Calibri" panose="020F0502020204030204" pitchFamily="34" charset="0"/>
                        </a:rPr>
                        <a:t>           3.107,40 € </a:t>
                      </a: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2805823301"/>
                  </a:ext>
                </a:extLst>
              </a:tr>
              <a:tr h="288032">
                <a:tc>
                  <a:txBody>
                    <a:bodyPr/>
                    <a:lstStyle/>
                    <a:p>
                      <a:pPr algn="l" rtl="0" fontAlgn="ctr"/>
                      <a:r>
                        <a:rPr lang="de-DE" sz="1600" b="0" i="0" u="none" strike="noStrike" dirty="0">
                          <a:solidFill>
                            <a:srgbClr val="000000"/>
                          </a:solidFill>
                          <a:effectLst/>
                          <a:latin typeface="Calibri" panose="020F0502020204030204" pitchFamily="34" charset="0"/>
                        </a:rPr>
                        <a:t> Werbeeinnahmen (Banden / Veranstaltungen) </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600" b="0" i="0" u="none" strike="noStrike" dirty="0">
                          <a:solidFill>
                            <a:srgbClr val="000000"/>
                          </a:solidFill>
                          <a:effectLst/>
                          <a:latin typeface="Calibri" panose="020F0502020204030204" pitchFamily="34" charset="0"/>
                        </a:rPr>
                        <a:t>         13.538,64 € </a:t>
                      </a: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3609521770"/>
                  </a:ext>
                </a:extLst>
              </a:tr>
              <a:tr h="288032">
                <a:tc>
                  <a:txBody>
                    <a:bodyPr/>
                    <a:lstStyle/>
                    <a:p>
                      <a:pPr algn="l" rtl="0" fontAlgn="ctr"/>
                      <a:r>
                        <a:rPr lang="de-DE" sz="1600" b="0" i="0" u="none" strike="noStrike" dirty="0">
                          <a:solidFill>
                            <a:srgbClr val="000000"/>
                          </a:solidFill>
                          <a:effectLst/>
                          <a:latin typeface="Calibri" panose="020F0502020204030204" pitchFamily="34" charset="0"/>
                        </a:rPr>
                        <a:t> sonst. Einnahmen</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600" b="0" i="0" u="none" strike="noStrike" dirty="0">
                          <a:solidFill>
                            <a:srgbClr val="000000"/>
                          </a:solidFill>
                          <a:effectLst/>
                          <a:latin typeface="Calibri" panose="020F0502020204030204" pitchFamily="34" charset="0"/>
                        </a:rPr>
                        <a:t>           1.540,54 €</a:t>
                      </a: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2028573773"/>
                  </a:ext>
                </a:extLst>
              </a:tr>
              <a:tr h="288032">
                <a:tc>
                  <a:txBody>
                    <a:bodyPr/>
                    <a:lstStyle/>
                    <a:p>
                      <a:pPr algn="l" rtl="0" fontAlgn="ctr"/>
                      <a:r>
                        <a:rPr lang="de-DE" sz="1600" b="1" i="0" u="none" strike="noStrike" dirty="0">
                          <a:solidFill>
                            <a:srgbClr val="FFFFFF"/>
                          </a:solidFill>
                          <a:effectLst/>
                          <a:latin typeface="Calibri" panose="020F0502020204030204" pitchFamily="34" charset="0"/>
                        </a:rPr>
                        <a:t>  Summe   </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4F81BD"/>
                    </a:solidFill>
                  </a:tcPr>
                </a:tc>
                <a:tc>
                  <a:txBody>
                    <a:bodyPr/>
                    <a:lstStyle/>
                    <a:p>
                      <a:pPr algn="l" rtl="0" fontAlgn="ctr"/>
                      <a:r>
                        <a:rPr lang="de-DE" sz="1600" b="1" i="0" u="none" strike="noStrike" dirty="0">
                          <a:solidFill>
                            <a:srgbClr val="FFFFFF"/>
                          </a:solidFill>
                          <a:effectLst/>
                          <a:latin typeface="Calibri" panose="020F0502020204030204" pitchFamily="34" charset="0"/>
                        </a:rPr>
                        <a:t>        109.208,64 € </a:t>
                      </a: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a:noFill/>
                    </a:lnB>
                    <a:solidFill>
                      <a:srgbClr val="4F81BD"/>
                    </a:solidFill>
                  </a:tcPr>
                </a:tc>
                <a:extLst>
                  <a:ext uri="{0D108BD9-81ED-4DB2-BD59-A6C34878D82A}">
                    <a16:rowId xmlns:a16="http://schemas.microsoft.com/office/drawing/2014/main" val="1244284360"/>
                  </a:ext>
                </a:extLst>
              </a:tr>
            </a:tbl>
          </a:graphicData>
        </a:graphic>
      </p:graphicFrame>
    </p:spTree>
    <p:extLst>
      <p:ext uri="{BB962C8B-B14F-4D97-AF65-F5344CB8AC3E}">
        <p14:creationId xmlns:p14="http://schemas.microsoft.com/office/powerpoint/2010/main" val="9638359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el 1"/>
          <p:cNvSpPr>
            <a:spLocks noGrp="1"/>
          </p:cNvSpPr>
          <p:nvPr>
            <p:ph type="title"/>
          </p:nvPr>
        </p:nvSpPr>
        <p:spPr>
          <a:xfrm>
            <a:off x="1691680" y="274638"/>
            <a:ext cx="5688632" cy="1066130"/>
          </a:xfrm>
        </p:spPr>
        <p:txBody>
          <a:bodyPr/>
          <a:lstStyle/>
          <a:p>
            <a:pPr algn="l">
              <a:tabLst>
                <a:tab pos="361950" algn="l"/>
              </a:tabLst>
            </a:pPr>
            <a:r>
              <a:rPr lang="de-DE" sz="2000" dirty="0"/>
              <a:t>3.	Kassenbericht 1. Vorsitzenden und Bericht	der Kassenprüfer</a:t>
            </a:r>
          </a:p>
        </p:txBody>
      </p:sp>
      <p:sp>
        <p:nvSpPr>
          <p:cNvPr id="16" name="Rechteck 15"/>
          <p:cNvSpPr/>
          <p:nvPr/>
        </p:nvSpPr>
        <p:spPr>
          <a:xfrm>
            <a:off x="611560" y="1922666"/>
            <a:ext cx="4951740" cy="461665"/>
          </a:xfrm>
          <a:prstGeom prst="rect">
            <a:avLst/>
          </a:prstGeom>
        </p:spPr>
        <p:txBody>
          <a:bodyPr wrap="none">
            <a:spAutoFit/>
          </a:bodyPr>
          <a:lstStyle/>
          <a:p>
            <a:pPr marL="342900" indent="-342900">
              <a:spcBef>
                <a:spcPct val="20000"/>
              </a:spcBef>
              <a:buClr>
                <a:schemeClr val="tx2"/>
              </a:buClr>
              <a:buFont typeface="Arial" panose="020B0604020202020204" pitchFamily="34" charset="0"/>
              <a:buChar char="•"/>
            </a:pPr>
            <a:r>
              <a:rPr lang="de-DE" sz="2400" dirty="0"/>
              <a:t>Gewinn- und Verlustrechnung 2025</a:t>
            </a:r>
          </a:p>
        </p:txBody>
      </p:sp>
      <p:graphicFrame>
        <p:nvGraphicFramePr>
          <p:cNvPr id="3" name="Tabelle 2">
            <a:extLst>
              <a:ext uri="{FF2B5EF4-FFF2-40B4-BE49-F238E27FC236}">
                <a16:creationId xmlns:a16="http://schemas.microsoft.com/office/drawing/2014/main" id="{B382D04D-6358-BD07-CABA-17ABEE7E99BF}"/>
              </a:ext>
            </a:extLst>
          </p:cNvPr>
          <p:cNvGraphicFramePr>
            <a:graphicFrameLocks noGrp="1"/>
          </p:cNvGraphicFramePr>
          <p:nvPr>
            <p:extLst>
              <p:ext uri="{D42A27DB-BD31-4B8C-83A1-F6EECF244321}">
                <p14:modId xmlns:p14="http://schemas.microsoft.com/office/powerpoint/2010/main" val="803804948"/>
              </p:ext>
            </p:extLst>
          </p:nvPr>
        </p:nvGraphicFramePr>
        <p:xfrm>
          <a:off x="971600" y="2564904"/>
          <a:ext cx="6408712" cy="1681976"/>
        </p:xfrm>
        <a:graphic>
          <a:graphicData uri="http://schemas.openxmlformats.org/drawingml/2006/table">
            <a:tbl>
              <a:tblPr/>
              <a:tblGrid>
                <a:gridCol w="4464496">
                  <a:extLst>
                    <a:ext uri="{9D8B030D-6E8A-4147-A177-3AD203B41FA5}">
                      <a16:colId xmlns:a16="http://schemas.microsoft.com/office/drawing/2014/main" val="3749626556"/>
                    </a:ext>
                  </a:extLst>
                </a:gridCol>
                <a:gridCol w="1944216">
                  <a:extLst>
                    <a:ext uri="{9D8B030D-6E8A-4147-A177-3AD203B41FA5}">
                      <a16:colId xmlns:a16="http://schemas.microsoft.com/office/drawing/2014/main" val="3646546990"/>
                    </a:ext>
                  </a:extLst>
                </a:gridCol>
              </a:tblGrid>
              <a:tr h="420494">
                <a:tc>
                  <a:txBody>
                    <a:bodyPr/>
                    <a:lstStyle/>
                    <a:p>
                      <a:pPr algn="l" rtl="0" fontAlgn="ctr"/>
                      <a:r>
                        <a:rPr lang="de-DE" sz="1600" b="1" i="0" u="none" strike="noStrike">
                          <a:solidFill>
                            <a:srgbClr val="FFFFFF"/>
                          </a:solidFill>
                          <a:effectLst/>
                          <a:latin typeface="Calibri" panose="020F0502020204030204" pitchFamily="34" charset="0"/>
                        </a:rPr>
                        <a:t>   </a:t>
                      </a:r>
                    </a:p>
                  </a:txBody>
                  <a:tcPr marL="457200" marR="7620" marT="7620" marB="0" anchor="ctr">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F81BD"/>
                    </a:solidFill>
                  </a:tcPr>
                </a:tc>
                <a:tc>
                  <a:txBody>
                    <a:bodyPr/>
                    <a:lstStyle/>
                    <a:p>
                      <a:pPr algn="ctr" rtl="0" fontAlgn="ctr"/>
                      <a:r>
                        <a:rPr lang="de-DE" sz="1600" b="1" i="0" u="none" strike="noStrike" dirty="0">
                          <a:solidFill>
                            <a:srgbClr val="FFFFFF"/>
                          </a:solidFill>
                          <a:effectLst/>
                          <a:latin typeface="Calibri" panose="020F0502020204030204" pitchFamily="34" charset="0"/>
                        </a:rPr>
                        <a:t> </a:t>
                      </a:r>
                      <a:r>
                        <a:rPr lang="de-DE" sz="2000" b="1" i="0" u="none" strike="noStrike" dirty="0">
                          <a:solidFill>
                            <a:srgbClr val="FFFFFF"/>
                          </a:solidFill>
                          <a:effectLst/>
                          <a:latin typeface="Calibri" panose="020F0502020204030204" pitchFamily="34" charset="0"/>
                        </a:rPr>
                        <a:t>Betrag</a:t>
                      </a:r>
                      <a:r>
                        <a:rPr lang="de-DE" sz="1600" b="1" i="0" u="none" strike="noStrike" dirty="0">
                          <a:solidFill>
                            <a:srgbClr val="FFFFFF"/>
                          </a:solidFill>
                          <a:effectLst/>
                          <a:latin typeface="Calibri" panose="020F0502020204030204" pitchFamily="34" charset="0"/>
                        </a:rPr>
                        <a:t> </a:t>
                      </a:r>
                    </a:p>
                  </a:txBody>
                  <a:tcPr marL="7620" marR="7620" marT="7620" marB="0" anchor="ctr">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rgbClr val="4F81BD"/>
                    </a:solidFill>
                  </a:tcPr>
                </a:tc>
                <a:extLst>
                  <a:ext uri="{0D108BD9-81ED-4DB2-BD59-A6C34878D82A}">
                    <a16:rowId xmlns:a16="http://schemas.microsoft.com/office/drawing/2014/main" val="61328302"/>
                  </a:ext>
                </a:extLst>
              </a:tr>
              <a:tr h="420494">
                <a:tc>
                  <a:txBody>
                    <a:bodyPr/>
                    <a:lstStyle/>
                    <a:p>
                      <a:pPr algn="l" rtl="0" fontAlgn="ctr"/>
                      <a:r>
                        <a:rPr lang="de-DE" sz="2000" b="0" i="0" u="none" strike="noStrike" dirty="0">
                          <a:solidFill>
                            <a:srgbClr val="000000"/>
                          </a:solidFill>
                          <a:effectLst/>
                          <a:latin typeface="Calibri" panose="020F0502020204030204" pitchFamily="34" charset="0"/>
                        </a:rPr>
                        <a:t> Einnahmen </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2000" b="0" i="0" u="none" strike="noStrike" dirty="0">
                          <a:solidFill>
                            <a:srgbClr val="000000"/>
                          </a:solidFill>
                          <a:effectLst/>
                          <a:latin typeface="Calibri" panose="020F0502020204030204" pitchFamily="34" charset="0"/>
                        </a:rPr>
                        <a:t>         109.208,64 € </a:t>
                      </a: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565122253"/>
                  </a:ext>
                </a:extLst>
              </a:tr>
              <a:tr h="420494">
                <a:tc>
                  <a:txBody>
                    <a:bodyPr/>
                    <a:lstStyle/>
                    <a:p>
                      <a:pPr algn="l" rtl="0" fontAlgn="ctr"/>
                      <a:r>
                        <a:rPr lang="de-DE" sz="2000" b="0" i="0" u="none" strike="noStrike" dirty="0">
                          <a:solidFill>
                            <a:srgbClr val="000000"/>
                          </a:solidFill>
                          <a:effectLst/>
                          <a:latin typeface="Calibri" panose="020F0502020204030204" pitchFamily="34" charset="0"/>
                        </a:rPr>
                        <a:t> - Ausgaben </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2000" b="0" i="0" u="none" strike="noStrike" dirty="0">
                          <a:solidFill>
                            <a:srgbClr val="000000"/>
                          </a:solidFill>
                          <a:effectLst/>
                          <a:latin typeface="Calibri" panose="020F0502020204030204" pitchFamily="34" charset="0"/>
                        </a:rPr>
                        <a:t>         109.167,57 € </a:t>
                      </a: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1520683076"/>
                  </a:ext>
                </a:extLst>
              </a:tr>
              <a:tr h="420494">
                <a:tc>
                  <a:txBody>
                    <a:bodyPr/>
                    <a:lstStyle/>
                    <a:p>
                      <a:pPr algn="l" rtl="0" fontAlgn="ctr"/>
                      <a:r>
                        <a:rPr lang="de-DE" sz="2000" b="1" i="0" u="none" strike="noStrike" dirty="0">
                          <a:solidFill>
                            <a:srgbClr val="FFFFFF"/>
                          </a:solidFill>
                          <a:effectLst/>
                          <a:latin typeface="Calibri" panose="020F0502020204030204" pitchFamily="34" charset="0"/>
                        </a:rPr>
                        <a:t>Überschuss  </a:t>
                      </a:r>
                    </a:p>
                  </a:txBody>
                  <a:tcPr marL="457200" marR="7620" marT="7620" marB="0" anchor="ctr">
                    <a:lnL>
                      <a:noFill/>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4F81BD"/>
                    </a:solidFill>
                  </a:tcPr>
                </a:tc>
                <a:tc>
                  <a:txBody>
                    <a:bodyPr/>
                    <a:lstStyle/>
                    <a:p>
                      <a:pPr algn="l" rtl="0" fontAlgn="ctr"/>
                      <a:r>
                        <a:rPr lang="de-DE" sz="2000" b="1" i="0" u="none" strike="noStrike" dirty="0">
                          <a:solidFill>
                            <a:srgbClr val="92D050"/>
                          </a:solidFill>
                          <a:effectLst/>
                          <a:latin typeface="Calibri" panose="020F0502020204030204" pitchFamily="34" charset="0"/>
                        </a:rPr>
                        <a:t>        +  41,07 € </a:t>
                      </a:r>
                    </a:p>
                  </a:txBody>
                  <a:tcPr marL="7620" marR="7620" marT="7620" marB="0" anchor="ctr">
                    <a:lnL w="6350" cap="flat" cmpd="sng" algn="ctr">
                      <a:solidFill>
                        <a:srgbClr val="FFFFFF"/>
                      </a:solidFill>
                      <a:prstDash val="solid"/>
                      <a:round/>
                      <a:headEnd type="none" w="med" len="med"/>
                      <a:tailEnd type="none" w="med" len="med"/>
                    </a:lnL>
                    <a:lnR>
                      <a:noFill/>
                    </a:lnR>
                    <a:lnT w="19050" cap="flat" cmpd="sng" algn="ctr">
                      <a:solidFill>
                        <a:srgbClr val="FFFFFF"/>
                      </a:solidFill>
                      <a:prstDash val="solid"/>
                      <a:round/>
                      <a:headEnd type="none" w="med" len="med"/>
                      <a:tailEnd type="none" w="med" len="med"/>
                    </a:lnT>
                    <a:lnB>
                      <a:noFill/>
                    </a:lnB>
                    <a:solidFill>
                      <a:srgbClr val="4F81BD"/>
                    </a:solidFill>
                  </a:tcPr>
                </a:tc>
                <a:extLst>
                  <a:ext uri="{0D108BD9-81ED-4DB2-BD59-A6C34878D82A}">
                    <a16:rowId xmlns:a16="http://schemas.microsoft.com/office/drawing/2014/main" val="2389774572"/>
                  </a:ext>
                </a:extLst>
              </a:tr>
            </a:tbl>
          </a:graphicData>
        </a:graphic>
      </p:graphicFrame>
    </p:spTree>
    <p:extLst>
      <p:ext uri="{BB962C8B-B14F-4D97-AF65-F5344CB8AC3E}">
        <p14:creationId xmlns:p14="http://schemas.microsoft.com/office/powerpoint/2010/main" val="32253793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tabLst>
                <a:tab pos="361950" algn="l"/>
              </a:tabLst>
            </a:pPr>
            <a:r>
              <a:rPr lang="de-DE" sz="2000" dirty="0"/>
              <a:t>3.	 Kassenbericht 1. Vorsitzenden und Bericht	der Kassenprüfer</a:t>
            </a:r>
          </a:p>
        </p:txBody>
      </p:sp>
      <p:sp>
        <p:nvSpPr>
          <p:cNvPr id="3" name="Inhaltsplatzhalter 2"/>
          <p:cNvSpPr>
            <a:spLocks noGrp="1"/>
          </p:cNvSpPr>
          <p:nvPr>
            <p:ph idx="1"/>
          </p:nvPr>
        </p:nvSpPr>
        <p:spPr>
          <a:xfrm>
            <a:off x="395536" y="1556792"/>
            <a:ext cx="8280920" cy="936104"/>
          </a:xfrm>
        </p:spPr>
        <p:txBody>
          <a:bodyPr>
            <a:normAutofit/>
          </a:bodyPr>
          <a:lstStyle/>
          <a:p>
            <a:pPr>
              <a:tabLst>
                <a:tab pos="2243138" algn="l"/>
                <a:tab pos="3494088" algn="l"/>
                <a:tab pos="3946525" algn="l"/>
                <a:tab pos="4668838" algn="l"/>
                <a:tab pos="4754563" algn="l"/>
                <a:tab pos="5737225" algn="l"/>
                <a:tab pos="6102350" algn="l"/>
                <a:tab pos="6189663" algn="l"/>
              </a:tabLst>
            </a:pPr>
            <a:r>
              <a:rPr lang="de-DE" b="1" dirty="0"/>
              <a:t>Saldenliste Bankkonten zum 31.12.2025: </a:t>
            </a:r>
            <a:r>
              <a:rPr lang="de-DE" b="1" dirty="0">
                <a:solidFill>
                  <a:srgbClr val="00B050"/>
                </a:solidFill>
              </a:rPr>
              <a:t>				</a:t>
            </a:r>
          </a:p>
          <a:p>
            <a:pPr marL="0" lvl="8" indent="0">
              <a:buNone/>
              <a:tabLst>
                <a:tab pos="722313" algn="l"/>
                <a:tab pos="2954338" algn="l"/>
                <a:tab pos="3676650" algn="l"/>
                <a:tab pos="3946525" algn="l"/>
                <a:tab pos="5111750" algn="l"/>
                <a:tab pos="5649913" algn="l"/>
                <a:tab pos="6189663" algn="l"/>
              </a:tabLst>
            </a:pPr>
            <a:r>
              <a:rPr lang="de-DE" sz="2300" b="1" dirty="0">
                <a:solidFill>
                  <a:srgbClr val="00B050"/>
                </a:solidFill>
              </a:rPr>
              <a:t>			</a:t>
            </a:r>
            <a:endParaRPr lang="de-DE" sz="2600" b="1" u="sng" dirty="0">
              <a:solidFill>
                <a:srgbClr val="FF0000"/>
              </a:solidFill>
            </a:endParaRPr>
          </a:p>
        </p:txBody>
      </p:sp>
      <p:graphicFrame>
        <p:nvGraphicFramePr>
          <p:cNvPr id="12" name="Tabelle 11">
            <a:extLst>
              <a:ext uri="{FF2B5EF4-FFF2-40B4-BE49-F238E27FC236}">
                <a16:creationId xmlns:a16="http://schemas.microsoft.com/office/drawing/2014/main" id="{65F16AC0-1B09-4F51-971D-655C88BB1E7A}"/>
              </a:ext>
            </a:extLst>
          </p:cNvPr>
          <p:cNvGraphicFramePr>
            <a:graphicFrameLocks noGrp="1"/>
          </p:cNvGraphicFramePr>
          <p:nvPr>
            <p:extLst>
              <p:ext uri="{D42A27DB-BD31-4B8C-83A1-F6EECF244321}">
                <p14:modId xmlns:p14="http://schemas.microsoft.com/office/powerpoint/2010/main" val="2850401041"/>
              </p:ext>
            </p:extLst>
          </p:nvPr>
        </p:nvGraphicFramePr>
        <p:xfrm>
          <a:off x="772448" y="2359546"/>
          <a:ext cx="7111920" cy="2282924"/>
        </p:xfrm>
        <a:graphic>
          <a:graphicData uri="http://schemas.openxmlformats.org/drawingml/2006/table">
            <a:tbl>
              <a:tblPr/>
              <a:tblGrid>
                <a:gridCol w="5028597">
                  <a:extLst>
                    <a:ext uri="{9D8B030D-6E8A-4147-A177-3AD203B41FA5}">
                      <a16:colId xmlns:a16="http://schemas.microsoft.com/office/drawing/2014/main" val="2284546562"/>
                    </a:ext>
                  </a:extLst>
                </a:gridCol>
                <a:gridCol w="2083323">
                  <a:extLst>
                    <a:ext uri="{9D8B030D-6E8A-4147-A177-3AD203B41FA5}">
                      <a16:colId xmlns:a16="http://schemas.microsoft.com/office/drawing/2014/main" val="3567772749"/>
                    </a:ext>
                  </a:extLst>
                </a:gridCol>
              </a:tblGrid>
              <a:tr h="570731">
                <a:tc>
                  <a:txBody>
                    <a:bodyPr/>
                    <a:lstStyle/>
                    <a:p>
                      <a:pPr algn="l" rtl="0" fontAlgn="ctr"/>
                      <a:r>
                        <a:rPr lang="de-DE" sz="2200" b="1" i="0" u="none" strike="noStrike" dirty="0">
                          <a:solidFill>
                            <a:srgbClr val="FFFFFF"/>
                          </a:solidFill>
                          <a:effectLst/>
                          <a:latin typeface="Calibri" panose="020F0502020204030204" pitchFamily="34" charset="0"/>
                        </a:rPr>
                        <a:t> Konto </a:t>
                      </a:r>
                    </a:p>
                  </a:txBody>
                  <a:tcPr marL="457200" marR="0" marT="0" marB="0" anchor="ctr">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F81BD"/>
                    </a:solidFill>
                  </a:tcPr>
                </a:tc>
                <a:tc>
                  <a:txBody>
                    <a:bodyPr/>
                    <a:lstStyle/>
                    <a:p>
                      <a:pPr algn="ctr" rtl="0" fontAlgn="ctr"/>
                      <a:r>
                        <a:rPr lang="de-DE" sz="2200" b="1" i="0" u="none" strike="noStrike" dirty="0">
                          <a:solidFill>
                            <a:srgbClr val="FFFFFF"/>
                          </a:solidFill>
                          <a:effectLst/>
                          <a:latin typeface="Calibri" panose="020F0502020204030204" pitchFamily="34" charset="0"/>
                        </a:rPr>
                        <a:t> Betrag </a:t>
                      </a:r>
                    </a:p>
                  </a:txBody>
                  <a:tcPr marL="0" marR="0" marT="0" marB="0" anchor="ctr">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rgbClr val="4F81BD"/>
                    </a:solidFill>
                  </a:tcPr>
                </a:tc>
                <a:extLst>
                  <a:ext uri="{0D108BD9-81ED-4DB2-BD59-A6C34878D82A}">
                    <a16:rowId xmlns:a16="http://schemas.microsoft.com/office/drawing/2014/main" val="3009667534"/>
                  </a:ext>
                </a:extLst>
              </a:tr>
              <a:tr h="570731">
                <a:tc>
                  <a:txBody>
                    <a:bodyPr/>
                    <a:lstStyle/>
                    <a:p>
                      <a:pPr algn="l" rtl="0" fontAlgn="ctr"/>
                      <a:r>
                        <a:rPr lang="de-DE" sz="2200" b="0" i="0" u="none" strike="noStrike" dirty="0">
                          <a:solidFill>
                            <a:srgbClr val="000000"/>
                          </a:solidFill>
                          <a:effectLst/>
                          <a:latin typeface="Calibri" panose="020F0502020204030204" pitchFamily="34" charset="0"/>
                        </a:rPr>
                        <a:t>Raiba (Giro)</a:t>
                      </a:r>
                    </a:p>
                  </a:txBody>
                  <a:tcPr marL="457200" marR="0" marT="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2200" b="0" i="0" u="none" strike="noStrike" dirty="0">
                          <a:solidFill>
                            <a:srgbClr val="000000"/>
                          </a:solidFill>
                          <a:effectLst/>
                          <a:latin typeface="Calibri" panose="020F0502020204030204" pitchFamily="34" charset="0"/>
                        </a:rPr>
                        <a:t>       1.885,16 € </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1775190690"/>
                  </a:ext>
                </a:extLst>
              </a:tr>
              <a:tr h="570731">
                <a:tc>
                  <a:txBody>
                    <a:bodyPr/>
                    <a:lstStyle/>
                    <a:p>
                      <a:pPr algn="l" rtl="0" fontAlgn="ctr"/>
                      <a:r>
                        <a:rPr lang="de-DE" sz="2200" b="0" i="0" u="none" strike="noStrike" dirty="0">
                          <a:solidFill>
                            <a:srgbClr val="000000"/>
                          </a:solidFill>
                          <a:effectLst/>
                          <a:latin typeface="Calibri" panose="020F0502020204030204" pitchFamily="34" charset="0"/>
                        </a:rPr>
                        <a:t>Raiba (Tagesgeld)</a:t>
                      </a:r>
                    </a:p>
                  </a:txBody>
                  <a:tcPr marL="457200" marR="0" marT="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rtl="0" fontAlgn="ctr"/>
                      <a:r>
                        <a:rPr lang="de-DE" sz="2200" b="0" i="0" u="none" strike="noStrike" dirty="0">
                          <a:solidFill>
                            <a:srgbClr val="000000"/>
                          </a:solidFill>
                          <a:effectLst/>
                          <a:latin typeface="Calibri" panose="020F0502020204030204" pitchFamily="34" charset="0"/>
                        </a:rPr>
                        <a:t>1.003,73 € </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1164775719"/>
                  </a:ext>
                </a:extLst>
              </a:tr>
              <a:tr h="570731">
                <a:tc>
                  <a:txBody>
                    <a:bodyPr/>
                    <a:lstStyle/>
                    <a:p>
                      <a:pPr algn="l" rtl="0" fontAlgn="ctr"/>
                      <a:r>
                        <a:rPr lang="de-DE" sz="2200" b="1" i="0" u="none" strike="noStrike" dirty="0">
                          <a:solidFill>
                            <a:srgbClr val="000000"/>
                          </a:solidFill>
                          <a:effectLst/>
                          <a:latin typeface="Calibri" panose="020F0502020204030204" pitchFamily="34" charset="0"/>
                        </a:rPr>
                        <a:t>Gesamt</a:t>
                      </a:r>
                    </a:p>
                  </a:txBody>
                  <a:tcPr marL="457200" marR="0" marT="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B8CCE4"/>
                    </a:solidFill>
                  </a:tcPr>
                </a:tc>
                <a:tc>
                  <a:txBody>
                    <a:bodyPr/>
                    <a:lstStyle/>
                    <a:p>
                      <a:pPr algn="ctr" rtl="0" fontAlgn="ctr"/>
                      <a:r>
                        <a:rPr lang="de-DE" sz="2200" b="1" i="0" u="none" strike="noStrike" dirty="0">
                          <a:solidFill>
                            <a:srgbClr val="000000"/>
                          </a:solidFill>
                          <a:effectLst/>
                          <a:latin typeface="Calibri" panose="020F0502020204030204" pitchFamily="34" charset="0"/>
                        </a:rPr>
                        <a:t>2.888,89 € </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a:noFill/>
                    </a:lnB>
                    <a:solidFill>
                      <a:srgbClr val="B8CCE4"/>
                    </a:solidFill>
                  </a:tcPr>
                </a:tc>
                <a:extLst>
                  <a:ext uri="{0D108BD9-81ED-4DB2-BD59-A6C34878D82A}">
                    <a16:rowId xmlns:a16="http://schemas.microsoft.com/office/drawing/2014/main" val="399036925"/>
                  </a:ext>
                </a:extLst>
              </a:tr>
            </a:tbl>
          </a:graphicData>
        </a:graphic>
      </p:graphicFrame>
    </p:spTree>
    <p:extLst>
      <p:ext uri="{BB962C8B-B14F-4D97-AF65-F5344CB8AC3E}">
        <p14:creationId xmlns:p14="http://schemas.microsoft.com/office/powerpoint/2010/main" val="2901334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tabLst>
                <a:tab pos="361950" algn="l"/>
              </a:tabLst>
            </a:pPr>
            <a:r>
              <a:rPr lang="de-DE" sz="2000" dirty="0"/>
              <a:t>3.	Kassenbericht 1. Vorsitzenden und Bericht	der Kassenprüfer</a:t>
            </a:r>
          </a:p>
        </p:txBody>
      </p:sp>
      <p:sp>
        <p:nvSpPr>
          <p:cNvPr id="3" name="Inhaltsplatzhalter 2"/>
          <p:cNvSpPr>
            <a:spLocks noGrp="1"/>
          </p:cNvSpPr>
          <p:nvPr>
            <p:ph idx="1"/>
          </p:nvPr>
        </p:nvSpPr>
        <p:spPr>
          <a:xfrm>
            <a:off x="395536" y="1556792"/>
            <a:ext cx="8280920" cy="4525963"/>
          </a:xfrm>
        </p:spPr>
        <p:txBody>
          <a:bodyPr>
            <a:normAutofit/>
          </a:bodyPr>
          <a:lstStyle/>
          <a:p>
            <a:r>
              <a:rPr lang="de-DE" b="1" dirty="0"/>
              <a:t>Kassenprüfung</a:t>
            </a:r>
          </a:p>
          <a:p>
            <a:pPr lvl="1">
              <a:tabLst>
                <a:tab pos="2328863" algn="l"/>
              </a:tabLst>
            </a:pPr>
            <a:r>
              <a:rPr lang="de-DE" b="1" dirty="0">
                <a:sym typeface="Wingdings" panose="05000000000000000000" pitchFamily="2" charset="2"/>
              </a:rPr>
              <a:t>Kassenprüfer /*in)</a:t>
            </a:r>
          </a:p>
          <a:p>
            <a:pPr marL="1257300" lvl="2" indent="-342900">
              <a:buFont typeface="+mj-lt"/>
              <a:buAutoNum type="arabicPeriod"/>
              <a:tabLst>
                <a:tab pos="2328863" algn="l"/>
              </a:tabLst>
            </a:pPr>
            <a:r>
              <a:rPr lang="de-DE" dirty="0">
                <a:sym typeface="Wingdings" panose="05000000000000000000" pitchFamily="2" charset="2"/>
              </a:rPr>
              <a:t>Kassenprüfer: Sina Ratjen</a:t>
            </a:r>
          </a:p>
          <a:p>
            <a:pPr marL="1257300" lvl="2" indent="-342900">
              <a:buFont typeface="+mj-lt"/>
              <a:buAutoNum type="arabicPeriod"/>
              <a:tabLst>
                <a:tab pos="2328863" algn="l"/>
              </a:tabLst>
            </a:pPr>
            <a:r>
              <a:rPr lang="de-DE" dirty="0">
                <a:sym typeface="Wingdings" panose="05000000000000000000" pitchFamily="2" charset="2"/>
              </a:rPr>
              <a:t>Kassenprüferin: Marina Ziegs</a:t>
            </a:r>
          </a:p>
          <a:p>
            <a:pPr lvl="1">
              <a:tabLst>
                <a:tab pos="2328863" algn="l"/>
              </a:tabLst>
            </a:pPr>
            <a:endParaRPr lang="de-DE" dirty="0">
              <a:sym typeface="Wingdings" panose="05000000000000000000" pitchFamily="2" charset="2"/>
            </a:endParaRPr>
          </a:p>
          <a:p>
            <a:pPr lvl="1">
              <a:tabLst>
                <a:tab pos="2328863" algn="l"/>
              </a:tabLst>
            </a:pPr>
            <a:r>
              <a:rPr lang="de-DE" b="1" dirty="0">
                <a:sym typeface="Wingdings" panose="05000000000000000000" pitchFamily="2" charset="2"/>
              </a:rPr>
              <a:t>Kasse am 02.03.2026 geprüft</a:t>
            </a:r>
          </a:p>
          <a:p>
            <a:pPr lvl="2">
              <a:tabLst>
                <a:tab pos="2328863" algn="l"/>
              </a:tabLst>
            </a:pPr>
            <a:r>
              <a:rPr lang="de-DE" dirty="0">
                <a:sym typeface="Wingdings" panose="05000000000000000000" pitchFamily="2" charset="2"/>
              </a:rPr>
              <a:t>Ergebnis war positive Abnahme</a:t>
            </a:r>
          </a:p>
          <a:p>
            <a:pPr lvl="2">
              <a:tabLst>
                <a:tab pos="2328863" algn="l"/>
              </a:tabLst>
            </a:pPr>
            <a:r>
              <a:rPr lang="de-DE" dirty="0">
                <a:sym typeface="Wingdings" panose="05000000000000000000" pitchFamily="2" charset="2"/>
              </a:rPr>
              <a:t>Bericht 2. Kassenprüferin (Marina Ziegs)</a:t>
            </a:r>
          </a:p>
          <a:p>
            <a:pPr marL="914400" lvl="2" indent="0">
              <a:buNone/>
              <a:tabLst>
                <a:tab pos="2328863" algn="l"/>
              </a:tabLst>
            </a:pPr>
            <a:endParaRPr lang="de-DE" dirty="0">
              <a:sym typeface="Wingdings" panose="05000000000000000000" pitchFamily="2" charset="2"/>
            </a:endParaRPr>
          </a:p>
        </p:txBody>
      </p:sp>
    </p:spTree>
    <p:extLst>
      <p:ext uri="{BB962C8B-B14F-4D97-AF65-F5344CB8AC3E}">
        <p14:creationId xmlns:p14="http://schemas.microsoft.com/office/powerpoint/2010/main" val="8551084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tabLst>
                <a:tab pos="542925" algn="l"/>
              </a:tabLst>
            </a:pPr>
            <a:r>
              <a:rPr lang="de-DE" sz="2000" dirty="0"/>
              <a:t>3.a.	Entlastung des geschäftsführenden Vorstandes</a:t>
            </a:r>
          </a:p>
        </p:txBody>
      </p:sp>
      <p:sp>
        <p:nvSpPr>
          <p:cNvPr id="3" name="Inhaltsplatzhalter 2"/>
          <p:cNvSpPr>
            <a:spLocks noGrp="1"/>
          </p:cNvSpPr>
          <p:nvPr>
            <p:ph idx="1"/>
          </p:nvPr>
        </p:nvSpPr>
        <p:spPr>
          <a:xfrm>
            <a:off x="395536" y="1556792"/>
            <a:ext cx="8280920" cy="4525963"/>
          </a:xfrm>
        </p:spPr>
        <p:txBody>
          <a:bodyPr>
            <a:normAutofit/>
          </a:bodyPr>
          <a:lstStyle/>
          <a:p>
            <a:pPr>
              <a:tabLst>
                <a:tab pos="2328863" algn="l"/>
              </a:tabLst>
            </a:pPr>
            <a:endParaRPr lang="de-DE" dirty="0">
              <a:sym typeface="Wingdings" panose="05000000000000000000" pitchFamily="2" charset="2"/>
            </a:endParaRPr>
          </a:p>
          <a:p>
            <a:pPr marL="0" indent="0">
              <a:buNone/>
              <a:tabLst>
                <a:tab pos="2328863" algn="l"/>
              </a:tabLst>
            </a:pPr>
            <a:endParaRPr lang="de-DE" dirty="0">
              <a:sym typeface="Wingdings" panose="05000000000000000000" pitchFamily="2" charset="2"/>
            </a:endParaRPr>
          </a:p>
          <a:p>
            <a:pPr>
              <a:tabLst>
                <a:tab pos="2328863" algn="l"/>
              </a:tabLst>
            </a:pPr>
            <a:r>
              <a:rPr lang="de-DE" dirty="0">
                <a:sym typeface="Wingdings" panose="05000000000000000000" pitchFamily="2" charset="2"/>
              </a:rPr>
              <a:t>Abstimmung Mitglieder zur Entlastung Vorstand</a:t>
            </a:r>
          </a:p>
          <a:p>
            <a:pPr marL="914400" lvl="2" indent="0">
              <a:buNone/>
              <a:tabLst>
                <a:tab pos="2328863" algn="l"/>
              </a:tabLst>
            </a:pPr>
            <a:endParaRPr lang="de-DE" dirty="0">
              <a:sym typeface="Wingdings" panose="05000000000000000000" pitchFamily="2" charset="2"/>
            </a:endParaRPr>
          </a:p>
        </p:txBody>
      </p:sp>
    </p:spTree>
    <p:extLst>
      <p:ext uri="{BB962C8B-B14F-4D97-AF65-F5344CB8AC3E}">
        <p14:creationId xmlns:p14="http://schemas.microsoft.com/office/powerpoint/2010/main" val="25671142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0DDB7-49B2-BAD1-7BAC-6E93B348541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22C5C3B-FAE5-7A28-4434-894FC383EA61}"/>
              </a:ext>
            </a:extLst>
          </p:cNvPr>
          <p:cNvSpPr>
            <a:spLocks noGrp="1"/>
          </p:cNvSpPr>
          <p:nvPr>
            <p:ph type="title"/>
          </p:nvPr>
        </p:nvSpPr>
        <p:spPr/>
        <p:txBody>
          <a:bodyPr/>
          <a:lstStyle/>
          <a:p>
            <a:pPr algn="l">
              <a:tabLst>
                <a:tab pos="361950" algn="l"/>
              </a:tabLst>
            </a:pPr>
            <a:r>
              <a:rPr lang="de-DE" sz="2000" dirty="0"/>
              <a:t>4.  	Wahl eines neuen Kassenprüfers</a:t>
            </a:r>
          </a:p>
        </p:txBody>
      </p:sp>
      <p:sp>
        <p:nvSpPr>
          <p:cNvPr id="3" name="Inhaltsplatzhalter 2">
            <a:extLst>
              <a:ext uri="{FF2B5EF4-FFF2-40B4-BE49-F238E27FC236}">
                <a16:creationId xmlns:a16="http://schemas.microsoft.com/office/drawing/2014/main" id="{DE23F687-9BF6-F7A6-54D3-F4C0A6C8E86E}"/>
              </a:ext>
            </a:extLst>
          </p:cNvPr>
          <p:cNvSpPr>
            <a:spLocks noGrp="1"/>
          </p:cNvSpPr>
          <p:nvPr>
            <p:ph idx="1"/>
          </p:nvPr>
        </p:nvSpPr>
        <p:spPr>
          <a:xfrm>
            <a:off x="395536" y="1556792"/>
            <a:ext cx="8280920" cy="4525963"/>
          </a:xfrm>
        </p:spPr>
        <p:txBody>
          <a:bodyPr>
            <a:normAutofit/>
          </a:bodyPr>
          <a:lstStyle/>
          <a:p>
            <a:pPr>
              <a:tabLst>
                <a:tab pos="2328863" algn="l"/>
              </a:tabLst>
            </a:pPr>
            <a:endParaRPr lang="de-DE" dirty="0">
              <a:sym typeface="Wingdings" panose="05000000000000000000" pitchFamily="2" charset="2"/>
            </a:endParaRPr>
          </a:p>
          <a:p>
            <a:pPr marL="342900" lvl="2" indent="-342900">
              <a:tabLst>
                <a:tab pos="2328863" algn="l"/>
              </a:tabLst>
            </a:pPr>
            <a:r>
              <a:rPr lang="de-DE" sz="2400" b="1" dirty="0">
                <a:sym typeface="Wingdings" panose="05000000000000000000" pitchFamily="2" charset="2"/>
              </a:rPr>
              <a:t>Wahl 2. Kassenprüfer*in für 2026</a:t>
            </a:r>
          </a:p>
          <a:p>
            <a:pPr marL="1257300" lvl="2" indent="-342900">
              <a:buAutoNum type="arabicPeriod"/>
              <a:tabLst>
                <a:tab pos="2328863" algn="l"/>
              </a:tabLst>
            </a:pPr>
            <a:r>
              <a:rPr lang="de-DE" dirty="0">
                <a:sym typeface="Wingdings" panose="05000000000000000000" pitchFamily="2" charset="2"/>
              </a:rPr>
              <a:t>Vorschläge</a:t>
            </a:r>
          </a:p>
          <a:p>
            <a:pPr marL="1257300" lvl="2" indent="-342900">
              <a:buAutoNum type="arabicPeriod"/>
              <a:tabLst>
                <a:tab pos="2328863" algn="l"/>
              </a:tabLst>
            </a:pPr>
            <a:r>
              <a:rPr lang="de-DE" dirty="0">
                <a:sym typeface="Wingdings" panose="05000000000000000000" pitchFamily="2" charset="2"/>
              </a:rPr>
              <a:t>Abstimmung</a:t>
            </a:r>
          </a:p>
          <a:p>
            <a:pPr marL="914400" lvl="2" indent="0">
              <a:buNone/>
              <a:tabLst>
                <a:tab pos="2328863" algn="l"/>
              </a:tabLst>
            </a:pPr>
            <a:endParaRPr lang="de-DE" dirty="0">
              <a:sym typeface="Wingdings" panose="05000000000000000000" pitchFamily="2" charset="2"/>
            </a:endParaRPr>
          </a:p>
        </p:txBody>
      </p:sp>
    </p:spTree>
    <p:extLst>
      <p:ext uri="{BB962C8B-B14F-4D97-AF65-F5344CB8AC3E}">
        <p14:creationId xmlns:p14="http://schemas.microsoft.com/office/powerpoint/2010/main" val="19656705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tabLst>
                <a:tab pos="361950" algn="l"/>
              </a:tabLst>
            </a:pPr>
            <a:r>
              <a:rPr lang="de-DE" sz="2000" dirty="0"/>
              <a:t>5.	Aufwandsentschädigung für Vorstand und 	Abteilungsleiter</a:t>
            </a:r>
          </a:p>
        </p:txBody>
      </p:sp>
      <p:sp>
        <p:nvSpPr>
          <p:cNvPr id="5" name="Inhaltsplatzhalter 2"/>
          <p:cNvSpPr>
            <a:spLocks noGrp="1"/>
          </p:cNvSpPr>
          <p:nvPr>
            <p:ph idx="1"/>
          </p:nvPr>
        </p:nvSpPr>
        <p:spPr>
          <a:xfrm>
            <a:off x="395536" y="1556792"/>
            <a:ext cx="8280920" cy="4536504"/>
          </a:xfrm>
        </p:spPr>
        <p:txBody>
          <a:bodyPr>
            <a:normAutofit fontScale="92500" lnSpcReduction="20000"/>
          </a:bodyPr>
          <a:lstStyle/>
          <a:p>
            <a:pPr marL="0" indent="0">
              <a:buNone/>
              <a:tabLst>
                <a:tab pos="2328863" algn="l"/>
              </a:tabLst>
            </a:pPr>
            <a:r>
              <a:rPr lang="de-DE" sz="3100" b="1" dirty="0">
                <a:sym typeface="Wingdings" panose="05000000000000000000" pitchFamily="2" charset="2"/>
              </a:rPr>
              <a:t>Aufwandsentschädigung 2026 für Gesamtvorstand</a:t>
            </a:r>
          </a:p>
          <a:p>
            <a:pPr>
              <a:tabLst>
                <a:tab pos="2328863" algn="l"/>
              </a:tabLst>
            </a:pPr>
            <a:endParaRPr lang="de-DE" dirty="0">
              <a:sym typeface="Wingdings" panose="05000000000000000000" pitchFamily="2" charset="2"/>
            </a:endParaRPr>
          </a:p>
          <a:p>
            <a:pPr>
              <a:tabLst>
                <a:tab pos="2328863" algn="l"/>
              </a:tabLst>
            </a:pPr>
            <a:r>
              <a:rPr lang="de-DE" b="1" dirty="0">
                <a:sym typeface="Wingdings" panose="05000000000000000000" pitchFamily="2" charset="2"/>
              </a:rPr>
              <a:t>Vorstand</a:t>
            </a:r>
          </a:p>
          <a:p>
            <a:pPr lvl="1">
              <a:tabLst>
                <a:tab pos="2328863" algn="l"/>
              </a:tabLst>
            </a:pPr>
            <a:r>
              <a:rPr lang="de-DE" dirty="0">
                <a:sym typeface="Wingdings" panose="05000000000000000000" pitchFamily="2" charset="2"/>
              </a:rPr>
              <a:t>1. Vorsitzender, Geschäftsführung</a:t>
            </a:r>
          </a:p>
          <a:p>
            <a:pPr lvl="1">
              <a:tabLst>
                <a:tab pos="2328863" algn="l"/>
              </a:tabLst>
            </a:pPr>
            <a:r>
              <a:rPr lang="de-DE" dirty="0">
                <a:sym typeface="Wingdings" panose="05000000000000000000" pitchFamily="2" charset="2"/>
              </a:rPr>
              <a:t>2. Vorsitzender, Leiter Außensport</a:t>
            </a:r>
          </a:p>
          <a:p>
            <a:pPr lvl="1">
              <a:tabLst>
                <a:tab pos="2328863" algn="l"/>
              </a:tabLst>
            </a:pPr>
            <a:r>
              <a:rPr lang="de-DE" dirty="0">
                <a:sym typeface="Wingdings" panose="05000000000000000000" pitchFamily="2" charset="2"/>
              </a:rPr>
              <a:t>3. Vorsitzende*r, Leiter*in Hallensport / Leiter*in Öffentlichkeitsarbeit</a:t>
            </a:r>
          </a:p>
          <a:p>
            <a:pPr lvl="2">
              <a:tabLst>
                <a:tab pos="2328863" algn="l"/>
              </a:tabLst>
            </a:pPr>
            <a:r>
              <a:rPr lang="de-DE" b="1" dirty="0">
                <a:sym typeface="Wingdings" panose="05000000000000000000" pitchFamily="2" charset="2"/>
              </a:rPr>
              <a:t>Je 300,- €</a:t>
            </a:r>
          </a:p>
          <a:p>
            <a:pPr>
              <a:tabLst>
                <a:tab pos="2328863" algn="l"/>
              </a:tabLst>
            </a:pPr>
            <a:endParaRPr lang="de-DE" dirty="0">
              <a:sym typeface="Wingdings" panose="05000000000000000000" pitchFamily="2" charset="2"/>
            </a:endParaRPr>
          </a:p>
          <a:p>
            <a:pPr>
              <a:tabLst>
                <a:tab pos="2328863" algn="l"/>
              </a:tabLst>
            </a:pPr>
            <a:r>
              <a:rPr lang="de-DE" b="1" dirty="0">
                <a:sym typeface="Wingdings" panose="05000000000000000000" pitchFamily="2" charset="2"/>
              </a:rPr>
              <a:t>Erweiterter Vorstand</a:t>
            </a:r>
          </a:p>
          <a:p>
            <a:pPr lvl="1">
              <a:tabLst>
                <a:tab pos="2328863" algn="l"/>
              </a:tabLst>
            </a:pPr>
            <a:r>
              <a:rPr lang="de-DE" dirty="0">
                <a:sym typeface="Wingdings" panose="05000000000000000000" pitchFamily="2" charset="2"/>
              </a:rPr>
              <a:t>Leiter Jugendfußball</a:t>
            </a:r>
            <a:endParaRPr lang="de-DE" b="1" dirty="0">
              <a:sym typeface="Wingdings" panose="05000000000000000000" pitchFamily="2" charset="2"/>
            </a:endParaRPr>
          </a:p>
          <a:p>
            <a:pPr lvl="1">
              <a:tabLst>
                <a:tab pos="2328863" algn="l"/>
              </a:tabLst>
            </a:pPr>
            <a:r>
              <a:rPr lang="de-DE" dirty="0">
                <a:sym typeface="Wingdings" panose="05000000000000000000" pitchFamily="2" charset="2"/>
              </a:rPr>
              <a:t>Fußballobmann Herren</a:t>
            </a:r>
          </a:p>
          <a:p>
            <a:pPr lvl="2">
              <a:tabLst>
                <a:tab pos="2328863" algn="l"/>
              </a:tabLst>
            </a:pPr>
            <a:r>
              <a:rPr lang="de-DE" b="1" dirty="0">
                <a:sym typeface="Wingdings" panose="05000000000000000000" pitchFamily="2" charset="2"/>
              </a:rPr>
              <a:t>Je 250,- €</a:t>
            </a:r>
          </a:p>
          <a:p>
            <a:pPr lvl="1">
              <a:tabLst>
                <a:tab pos="2328863" algn="l"/>
              </a:tabLst>
            </a:pPr>
            <a:r>
              <a:rPr lang="de-DE" dirty="0">
                <a:sym typeface="Wingdings" panose="05000000000000000000" pitchFamily="2" charset="2"/>
              </a:rPr>
              <a:t>Schiedsrichterobmann, Jugendvertretung</a:t>
            </a:r>
          </a:p>
          <a:p>
            <a:pPr lvl="2">
              <a:tabLst>
                <a:tab pos="2328863" algn="l"/>
              </a:tabLst>
            </a:pPr>
            <a:r>
              <a:rPr lang="de-DE" b="1" dirty="0">
                <a:sym typeface="Wingdings" panose="05000000000000000000" pitchFamily="2" charset="2"/>
              </a:rPr>
              <a:t>Je 125,- €</a:t>
            </a:r>
          </a:p>
          <a:p>
            <a:pPr lvl="2">
              <a:tabLst>
                <a:tab pos="2328863" algn="l"/>
              </a:tabLst>
            </a:pPr>
            <a:endParaRPr lang="de-DE" b="1" dirty="0">
              <a:sym typeface="Wingdings" panose="05000000000000000000" pitchFamily="2" charset="2"/>
            </a:endParaRPr>
          </a:p>
          <a:p>
            <a:pPr lvl="2">
              <a:tabLst>
                <a:tab pos="2328863" algn="l"/>
              </a:tabLst>
            </a:pPr>
            <a:endParaRPr lang="de-DE" b="1" dirty="0">
              <a:sym typeface="Wingdings" panose="05000000000000000000" pitchFamily="2" charset="2"/>
            </a:endParaRPr>
          </a:p>
        </p:txBody>
      </p:sp>
    </p:spTree>
    <p:extLst>
      <p:ext uri="{BB962C8B-B14F-4D97-AF65-F5344CB8AC3E}">
        <p14:creationId xmlns:p14="http://schemas.microsoft.com/office/powerpoint/2010/main" val="42494147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tabLst>
                <a:tab pos="361950" algn="l"/>
              </a:tabLst>
            </a:pPr>
            <a:r>
              <a:rPr lang="de-DE" sz="2000" dirty="0"/>
              <a:t>5.	Aufwandsentschädigung für Vorstand und 	Abteilungsleiter</a:t>
            </a:r>
          </a:p>
        </p:txBody>
      </p:sp>
      <p:sp>
        <p:nvSpPr>
          <p:cNvPr id="5" name="Inhaltsplatzhalter 2"/>
          <p:cNvSpPr>
            <a:spLocks noGrp="1"/>
          </p:cNvSpPr>
          <p:nvPr>
            <p:ph idx="1"/>
          </p:nvPr>
        </p:nvSpPr>
        <p:spPr>
          <a:xfrm>
            <a:off x="395536" y="1556792"/>
            <a:ext cx="8280920" cy="4536504"/>
          </a:xfrm>
        </p:spPr>
        <p:txBody>
          <a:bodyPr>
            <a:normAutofit fontScale="92500" lnSpcReduction="10000"/>
          </a:bodyPr>
          <a:lstStyle/>
          <a:p>
            <a:pPr marL="0" indent="0">
              <a:buNone/>
              <a:tabLst>
                <a:tab pos="2328863" algn="l"/>
              </a:tabLst>
            </a:pPr>
            <a:r>
              <a:rPr lang="de-DE" sz="3100" b="1" dirty="0">
                <a:sym typeface="Wingdings" panose="05000000000000000000" pitchFamily="2" charset="2"/>
              </a:rPr>
              <a:t>Aufwandsentschädigung 2026 für Gesamtvorstand</a:t>
            </a:r>
          </a:p>
          <a:p>
            <a:pPr>
              <a:tabLst>
                <a:tab pos="2328863" algn="l"/>
              </a:tabLst>
            </a:pPr>
            <a:endParaRPr lang="de-DE" dirty="0">
              <a:sym typeface="Wingdings" panose="05000000000000000000" pitchFamily="2" charset="2"/>
            </a:endParaRPr>
          </a:p>
          <a:p>
            <a:pPr>
              <a:tabLst>
                <a:tab pos="2328863" algn="l"/>
              </a:tabLst>
            </a:pPr>
            <a:r>
              <a:rPr lang="de-DE" b="1" dirty="0">
                <a:sym typeface="Wingdings" panose="05000000000000000000" pitchFamily="2" charset="2"/>
              </a:rPr>
              <a:t>Vorstand</a:t>
            </a:r>
          </a:p>
          <a:p>
            <a:pPr lvl="1">
              <a:tabLst>
                <a:tab pos="2328863" algn="l"/>
              </a:tabLst>
            </a:pPr>
            <a:r>
              <a:rPr lang="de-DE" dirty="0">
                <a:sym typeface="Wingdings" panose="05000000000000000000" pitchFamily="2" charset="2"/>
              </a:rPr>
              <a:t>1. Vorsitzender, Geschäftsführung</a:t>
            </a:r>
          </a:p>
          <a:p>
            <a:pPr lvl="1">
              <a:tabLst>
                <a:tab pos="2328863" algn="l"/>
              </a:tabLst>
            </a:pPr>
            <a:r>
              <a:rPr lang="de-DE" dirty="0">
                <a:sym typeface="Wingdings" panose="05000000000000000000" pitchFamily="2" charset="2"/>
              </a:rPr>
              <a:t>2. Vorsitzender, Leiter Außensport</a:t>
            </a:r>
          </a:p>
          <a:p>
            <a:pPr lvl="1">
              <a:tabLst>
                <a:tab pos="2328863" algn="l"/>
              </a:tabLst>
            </a:pPr>
            <a:r>
              <a:rPr lang="de-DE" dirty="0">
                <a:sym typeface="Wingdings" panose="05000000000000000000" pitchFamily="2" charset="2"/>
              </a:rPr>
              <a:t>3. Vorsitzende*r, Leiter*in Hallensport / Leiter*in Öffentlichkeitsarbeit</a:t>
            </a:r>
          </a:p>
          <a:p>
            <a:pPr lvl="2">
              <a:tabLst>
                <a:tab pos="2328863" algn="l"/>
              </a:tabLst>
            </a:pPr>
            <a:r>
              <a:rPr lang="de-DE" b="1" dirty="0">
                <a:sym typeface="Wingdings" panose="05000000000000000000" pitchFamily="2" charset="2"/>
              </a:rPr>
              <a:t>Je 300,- €</a:t>
            </a:r>
          </a:p>
          <a:p>
            <a:pPr>
              <a:tabLst>
                <a:tab pos="2328863" algn="l"/>
              </a:tabLst>
            </a:pPr>
            <a:endParaRPr lang="de-DE" dirty="0">
              <a:sym typeface="Wingdings" panose="05000000000000000000" pitchFamily="2" charset="2"/>
            </a:endParaRPr>
          </a:p>
          <a:p>
            <a:pPr>
              <a:tabLst>
                <a:tab pos="2328863" algn="l"/>
              </a:tabLst>
            </a:pPr>
            <a:r>
              <a:rPr lang="de-DE" b="1" dirty="0">
                <a:sym typeface="Wingdings" panose="05000000000000000000" pitchFamily="2" charset="2"/>
              </a:rPr>
              <a:t>Erweiterter Vorstand</a:t>
            </a:r>
          </a:p>
          <a:p>
            <a:pPr lvl="1">
              <a:tabLst>
                <a:tab pos="2328863" algn="l"/>
              </a:tabLst>
            </a:pPr>
            <a:r>
              <a:rPr lang="de-DE" dirty="0">
                <a:sym typeface="Wingdings" panose="05000000000000000000" pitchFamily="2" charset="2"/>
              </a:rPr>
              <a:t>Leiter Jugendfußball</a:t>
            </a:r>
            <a:endParaRPr lang="de-DE" b="1" dirty="0">
              <a:sym typeface="Wingdings" panose="05000000000000000000" pitchFamily="2" charset="2"/>
            </a:endParaRPr>
          </a:p>
          <a:p>
            <a:pPr lvl="1">
              <a:tabLst>
                <a:tab pos="2328863" algn="l"/>
              </a:tabLst>
            </a:pPr>
            <a:r>
              <a:rPr lang="de-DE" dirty="0">
                <a:sym typeface="Wingdings" panose="05000000000000000000" pitchFamily="2" charset="2"/>
              </a:rPr>
              <a:t>Fußballobmann Herren </a:t>
            </a:r>
          </a:p>
          <a:p>
            <a:pPr lvl="1">
              <a:tabLst>
                <a:tab pos="2328863" algn="l"/>
              </a:tabLst>
            </a:pPr>
            <a:r>
              <a:rPr lang="de-DE" dirty="0">
                <a:sym typeface="Wingdings" panose="05000000000000000000" pitchFamily="2" charset="2"/>
              </a:rPr>
              <a:t>Schiedsrichterobmann, Jugendvertretung</a:t>
            </a:r>
          </a:p>
          <a:p>
            <a:pPr lvl="2">
              <a:tabLst>
                <a:tab pos="2328863" algn="l"/>
              </a:tabLst>
            </a:pPr>
            <a:r>
              <a:rPr lang="de-DE" b="1" dirty="0">
                <a:sym typeface="Wingdings" panose="05000000000000000000" pitchFamily="2" charset="2"/>
              </a:rPr>
              <a:t>Je 125,- €</a:t>
            </a:r>
          </a:p>
        </p:txBody>
      </p:sp>
      <p:sp>
        <p:nvSpPr>
          <p:cNvPr id="3" name="Textfeld 2">
            <a:extLst>
              <a:ext uri="{FF2B5EF4-FFF2-40B4-BE49-F238E27FC236}">
                <a16:creationId xmlns:a16="http://schemas.microsoft.com/office/drawing/2014/main" id="{F3D37C96-A648-A3EE-CD82-61D3A6C856DF}"/>
              </a:ext>
            </a:extLst>
          </p:cNvPr>
          <p:cNvSpPr txBox="1"/>
          <p:nvPr/>
        </p:nvSpPr>
        <p:spPr>
          <a:xfrm rot="572974">
            <a:off x="2538301" y="3394146"/>
            <a:ext cx="4950296" cy="1938992"/>
          </a:xfrm>
          <a:prstGeom prst="rect">
            <a:avLst/>
          </a:prstGeom>
          <a:noFill/>
        </p:spPr>
        <p:txBody>
          <a:bodyPr wrap="square">
            <a:spAutoFit/>
          </a:bodyPr>
          <a:lstStyle/>
          <a:p>
            <a:pPr lvl="1" algn="l">
              <a:tabLst>
                <a:tab pos="1260475" algn="l"/>
              </a:tabLst>
            </a:pPr>
            <a:r>
              <a:rPr lang="de-DE" sz="6000" b="1" dirty="0">
                <a:highlight>
                  <a:srgbClr val="00FF00"/>
                </a:highlight>
              </a:rPr>
              <a:t>Abstimmung Mitglieder</a:t>
            </a:r>
            <a:endParaRPr lang="de-DE" sz="1800" b="1" dirty="0">
              <a:highlight>
                <a:srgbClr val="00FF00"/>
              </a:highlight>
            </a:endParaRPr>
          </a:p>
        </p:txBody>
      </p:sp>
    </p:spTree>
    <p:extLst>
      <p:ext uri="{BB962C8B-B14F-4D97-AF65-F5344CB8AC3E}">
        <p14:creationId xmlns:p14="http://schemas.microsoft.com/office/powerpoint/2010/main" val="27246665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tabLst>
                <a:tab pos="361950" algn="l"/>
              </a:tabLst>
            </a:pPr>
            <a:r>
              <a:rPr lang="de-DE" sz="2000" dirty="0"/>
              <a:t>6. 	Haushaltsvoranschlag 2026</a:t>
            </a:r>
          </a:p>
        </p:txBody>
      </p:sp>
      <p:sp>
        <p:nvSpPr>
          <p:cNvPr id="5" name="Inhaltsplatzhalter 2"/>
          <p:cNvSpPr>
            <a:spLocks noGrp="1"/>
          </p:cNvSpPr>
          <p:nvPr>
            <p:ph idx="1"/>
          </p:nvPr>
        </p:nvSpPr>
        <p:spPr>
          <a:xfrm>
            <a:off x="395536" y="1412776"/>
            <a:ext cx="8280920" cy="432048"/>
          </a:xfrm>
        </p:spPr>
        <p:txBody>
          <a:bodyPr>
            <a:normAutofit lnSpcReduction="10000"/>
          </a:bodyPr>
          <a:lstStyle/>
          <a:p>
            <a:r>
              <a:rPr lang="de-DE" b="1" dirty="0"/>
              <a:t>Haushaltsvoranschlag 2026</a:t>
            </a:r>
          </a:p>
        </p:txBody>
      </p:sp>
      <p:sp>
        <p:nvSpPr>
          <p:cNvPr id="13" name="Inhaltsplatzhalter 2"/>
          <p:cNvSpPr txBox="1">
            <a:spLocks/>
          </p:cNvSpPr>
          <p:nvPr/>
        </p:nvSpPr>
        <p:spPr>
          <a:xfrm>
            <a:off x="2771800" y="5877272"/>
            <a:ext cx="3989738" cy="39185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chemeClr val="tx2"/>
              </a:buClr>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Clr>
                <a:schemeClr val="tx2"/>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tabLst>
                <a:tab pos="2600325" algn="l"/>
              </a:tabLst>
            </a:pPr>
            <a:r>
              <a:rPr lang="de-DE" b="1" u="sng" dirty="0"/>
              <a:t>Überschuss</a:t>
            </a:r>
            <a:r>
              <a:rPr lang="de-DE" b="1" dirty="0"/>
              <a:t> =  </a:t>
            </a:r>
            <a:r>
              <a:rPr lang="de-DE" b="1" dirty="0">
                <a:solidFill>
                  <a:srgbClr val="00B050"/>
                </a:solidFill>
              </a:rPr>
              <a:t>468,40 €</a:t>
            </a:r>
            <a:endParaRPr lang="de-DE" b="1" u="sng" dirty="0">
              <a:solidFill>
                <a:srgbClr val="00B050"/>
              </a:solidFill>
            </a:endParaRPr>
          </a:p>
        </p:txBody>
      </p:sp>
      <p:graphicFrame>
        <p:nvGraphicFramePr>
          <p:cNvPr id="4" name="Tabelle 3">
            <a:extLst>
              <a:ext uri="{FF2B5EF4-FFF2-40B4-BE49-F238E27FC236}">
                <a16:creationId xmlns:a16="http://schemas.microsoft.com/office/drawing/2014/main" id="{19856F27-A491-A93B-53B8-68BF6F7D8738}"/>
              </a:ext>
            </a:extLst>
          </p:cNvPr>
          <p:cNvGraphicFramePr>
            <a:graphicFrameLocks noGrp="1"/>
          </p:cNvGraphicFramePr>
          <p:nvPr>
            <p:extLst>
              <p:ext uri="{D42A27DB-BD31-4B8C-83A1-F6EECF244321}">
                <p14:modId xmlns:p14="http://schemas.microsoft.com/office/powerpoint/2010/main" val="707684112"/>
              </p:ext>
            </p:extLst>
          </p:nvPr>
        </p:nvGraphicFramePr>
        <p:xfrm>
          <a:off x="321504" y="1950115"/>
          <a:ext cx="8210935" cy="3070568"/>
        </p:xfrm>
        <a:graphic>
          <a:graphicData uri="http://schemas.openxmlformats.org/drawingml/2006/table">
            <a:tbl>
              <a:tblPr/>
              <a:tblGrid>
                <a:gridCol w="2507749">
                  <a:extLst>
                    <a:ext uri="{9D8B030D-6E8A-4147-A177-3AD203B41FA5}">
                      <a16:colId xmlns:a16="http://schemas.microsoft.com/office/drawing/2014/main" val="1877415628"/>
                    </a:ext>
                  </a:extLst>
                </a:gridCol>
                <a:gridCol w="1112816">
                  <a:extLst>
                    <a:ext uri="{9D8B030D-6E8A-4147-A177-3AD203B41FA5}">
                      <a16:colId xmlns:a16="http://schemas.microsoft.com/office/drawing/2014/main" val="4202250535"/>
                    </a:ext>
                  </a:extLst>
                </a:gridCol>
                <a:gridCol w="3477554">
                  <a:extLst>
                    <a:ext uri="{9D8B030D-6E8A-4147-A177-3AD203B41FA5}">
                      <a16:colId xmlns:a16="http://schemas.microsoft.com/office/drawing/2014/main" val="3806573657"/>
                    </a:ext>
                  </a:extLst>
                </a:gridCol>
                <a:gridCol w="1112816">
                  <a:extLst>
                    <a:ext uri="{9D8B030D-6E8A-4147-A177-3AD203B41FA5}">
                      <a16:colId xmlns:a16="http://schemas.microsoft.com/office/drawing/2014/main" val="1324746069"/>
                    </a:ext>
                  </a:extLst>
                </a:gridCol>
              </a:tblGrid>
              <a:tr h="232123">
                <a:tc>
                  <a:txBody>
                    <a:bodyPr/>
                    <a:lstStyle/>
                    <a:p>
                      <a:pPr algn="l" rtl="0" fontAlgn="ctr"/>
                      <a:r>
                        <a:rPr lang="de-DE" sz="1400" b="1" i="0" u="none" strike="noStrike" dirty="0">
                          <a:solidFill>
                            <a:srgbClr val="FFFFFF"/>
                          </a:solidFill>
                          <a:effectLst/>
                          <a:latin typeface="Calibri" panose="020F0502020204030204" pitchFamily="34" charset="0"/>
                        </a:rPr>
                        <a:t> Einnahme </a:t>
                      </a:r>
                    </a:p>
                  </a:txBody>
                  <a:tcPr marL="344495" marR="0" marT="0" marB="0" anchor="ctr">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F81BD"/>
                    </a:solidFill>
                  </a:tcPr>
                </a:tc>
                <a:tc>
                  <a:txBody>
                    <a:bodyPr/>
                    <a:lstStyle/>
                    <a:p>
                      <a:pPr algn="ctr" rtl="0" fontAlgn="ctr"/>
                      <a:r>
                        <a:rPr lang="de-DE" sz="1400" b="1" i="0" u="none" strike="noStrike">
                          <a:solidFill>
                            <a:srgbClr val="FFFFFF"/>
                          </a:solidFill>
                          <a:effectLst/>
                          <a:latin typeface="Calibri" panose="020F0502020204030204" pitchFamily="34" charset="0"/>
                        </a:rPr>
                        <a:t> Betrag </a:t>
                      </a:r>
                    </a:p>
                  </a:txBody>
                  <a:tcPr marL="0" marR="0" marT="0" marB="0" anchor="ctr">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rgbClr val="4F81BD"/>
                    </a:solidFill>
                  </a:tcPr>
                </a:tc>
                <a:tc>
                  <a:txBody>
                    <a:bodyPr/>
                    <a:lstStyle/>
                    <a:p>
                      <a:pPr algn="l" rtl="0" fontAlgn="ctr"/>
                      <a:r>
                        <a:rPr lang="de-DE" sz="1400" b="1" i="0" u="none" strike="noStrike">
                          <a:solidFill>
                            <a:srgbClr val="FFFFFF"/>
                          </a:solidFill>
                          <a:effectLst/>
                          <a:latin typeface="Calibri" panose="020F0502020204030204" pitchFamily="34" charset="0"/>
                        </a:rPr>
                        <a:t> Ausgabe </a:t>
                      </a:r>
                    </a:p>
                  </a:txBody>
                  <a:tcPr marL="344495" marR="0" marT="0" marB="0" anchor="ctr">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F81BD"/>
                    </a:solidFill>
                  </a:tcPr>
                </a:tc>
                <a:tc>
                  <a:txBody>
                    <a:bodyPr/>
                    <a:lstStyle/>
                    <a:p>
                      <a:pPr algn="ctr" rtl="0" fontAlgn="ctr"/>
                      <a:r>
                        <a:rPr lang="de-DE" sz="1400" b="1" i="0" u="none" strike="noStrike">
                          <a:solidFill>
                            <a:srgbClr val="FFFFFF"/>
                          </a:solidFill>
                          <a:effectLst/>
                          <a:latin typeface="Calibri" panose="020F0502020204030204" pitchFamily="34" charset="0"/>
                        </a:rPr>
                        <a:t> Betrag </a:t>
                      </a:r>
                    </a:p>
                  </a:txBody>
                  <a:tcPr marL="0" marR="0" marT="0" marB="0" anchor="ctr">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rgbClr val="4F81BD"/>
                    </a:solidFill>
                  </a:tcPr>
                </a:tc>
                <a:extLst>
                  <a:ext uri="{0D108BD9-81ED-4DB2-BD59-A6C34878D82A}">
                    <a16:rowId xmlns:a16="http://schemas.microsoft.com/office/drawing/2014/main" val="1244587059"/>
                  </a:ext>
                </a:extLst>
              </a:tr>
              <a:tr h="232123">
                <a:tc>
                  <a:txBody>
                    <a:bodyPr/>
                    <a:lstStyle/>
                    <a:p>
                      <a:pPr algn="l" rtl="0" fontAlgn="ctr"/>
                      <a:r>
                        <a:rPr lang="de-DE" sz="1200" b="0" i="0" u="none" strike="noStrike" dirty="0">
                          <a:solidFill>
                            <a:srgbClr val="000000"/>
                          </a:solidFill>
                          <a:effectLst/>
                          <a:latin typeface="Calibri" panose="020F0502020204030204" pitchFamily="34" charset="0"/>
                        </a:rPr>
                        <a:t> Mitgliedsbeiträge </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dirty="0">
                          <a:solidFill>
                            <a:srgbClr val="000000"/>
                          </a:solidFill>
                          <a:effectLst/>
                          <a:latin typeface="Calibri" panose="020F0502020204030204" pitchFamily="34" charset="0"/>
                        </a:rPr>
                        <a:t>      60.000,00 € </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a:solidFill>
                            <a:srgbClr val="000000"/>
                          </a:solidFill>
                          <a:effectLst/>
                          <a:latin typeface="Calibri" panose="020F0502020204030204" pitchFamily="34" charset="0"/>
                        </a:rPr>
                        <a:t> Sportbetrieb (Startgelder, Schiedsrichter, …) </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dirty="0">
                          <a:solidFill>
                            <a:srgbClr val="000000"/>
                          </a:solidFill>
                          <a:effectLst/>
                          <a:latin typeface="Calibri" panose="020F0502020204030204" pitchFamily="34" charset="0"/>
                        </a:rPr>
                        <a:t>      13.000,00 €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3776892463"/>
                  </a:ext>
                </a:extLst>
              </a:tr>
              <a:tr h="232123">
                <a:tc>
                  <a:txBody>
                    <a:bodyPr/>
                    <a:lstStyle/>
                    <a:p>
                      <a:pPr algn="l" rtl="0" fontAlgn="ctr"/>
                      <a:r>
                        <a:rPr lang="de-DE" sz="1200" b="0" i="0" u="none" strike="noStrike" dirty="0">
                          <a:solidFill>
                            <a:srgbClr val="000000"/>
                          </a:solidFill>
                          <a:effectLst/>
                          <a:latin typeface="Calibri" panose="020F0502020204030204" pitchFamily="34" charset="0"/>
                        </a:rPr>
                        <a:t> ÜL-Zuschüsse Verbände </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6.000,00 € </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Beiträge Sportverbände </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6.500,00 €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1186115935"/>
                  </a:ext>
                </a:extLst>
              </a:tr>
              <a:tr h="278460">
                <a:tc>
                  <a:txBody>
                    <a:bodyPr/>
                    <a:lstStyle/>
                    <a:p>
                      <a:pPr algn="l" rtl="0" fontAlgn="ctr"/>
                      <a:r>
                        <a:rPr lang="de-DE" sz="1200" b="0" i="0" u="none" strike="noStrike" dirty="0">
                          <a:solidFill>
                            <a:srgbClr val="000000"/>
                          </a:solidFill>
                          <a:effectLst/>
                          <a:latin typeface="Calibri" panose="020F0502020204030204" pitchFamily="34" charset="0"/>
                        </a:rPr>
                        <a:t> Zuschuss Gemeinde Platzwart </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dirty="0">
                          <a:solidFill>
                            <a:srgbClr val="000000"/>
                          </a:solidFill>
                          <a:effectLst/>
                          <a:latin typeface="Calibri" panose="020F0502020204030204" pitchFamily="34" charset="0"/>
                        </a:rPr>
                        <a:t>        4.468,40 € </a:t>
                      </a: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a:solidFill>
                            <a:srgbClr val="000000"/>
                          </a:solidFill>
                          <a:effectLst/>
                          <a:latin typeface="Calibri" panose="020F0502020204030204" pitchFamily="34" charset="0"/>
                        </a:rPr>
                        <a:t> Sportanlagen / Sportgeräte </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rtl="0" fontAlgn="ctr"/>
                      <a:r>
                        <a:rPr lang="de-DE" sz="1200" b="0" i="0" u="none" strike="noStrike" dirty="0">
                          <a:solidFill>
                            <a:srgbClr val="000000"/>
                          </a:solidFill>
                          <a:effectLst/>
                          <a:latin typeface="Calibri" panose="020F0502020204030204" pitchFamily="34" charset="0"/>
                        </a:rPr>
                        <a:t>   6.000,00 €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441272584"/>
                  </a:ext>
                </a:extLst>
              </a:tr>
              <a:tr h="232123">
                <a:tc>
                  <a:txBody>
                    <a:bodyPr/>
                    <a:lstStyle/>
                    <a:p>
                      <a:pPr algn="l" rtl="0" fontAlgn="ctr"/>
                      <a:r>
                        <a:rPr lang="de-DE" sz="1200" b="0" i="0" u="none" strike="noStrike" dirty="0">
                          <a:solidFill>
                            <a:srgbClr val="000000"/>
                          </a:solidFill>
                          <a:effectLst/>
                          <a:latin typeface="Calibri" panose="020F0502020204030204" pitchFamily="34" charset="0"/>
                        </a:rPr>
                        <a:t> Zuschüsse Behörden</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3.000,00 € </a:t>
                      </a: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Verwaltung / Versicherungen </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3.000,00 €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3641302797"/>
                  </a:ext>
                </a:extLst>
              </a:tr>
              <a:tr h="232123">
                <a:tc>
                  <a:txBody>
                    <a:bodyPr/>
                    <a:lstStyle/>
                    <a:p>
                      <a:pPr algn="l" rtl="0" fontAlgn="ctr"/>
                      <a:r>
                        <a:rPr lang="de-DE" sz="1200" b="0" i="0" u="none" strike="noStrike">
                          <a:solidFill>
                            <a:srgbClr val="000000"/>
                          </a:solidFill>
                          <a:effectLst/>
                          <a:latin typeface="Calibri" panose="020F0502020204030204" pitchFamily="34" charset="0"/>
                        </a:rPr>
                        <a:t> Förderverein TuS Lehmden </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rtl="0" fontAlgn="ctr"/>
                      <a:r>
                        <a:rPr lang="de-DE" sz="1200" b="0" i="0" u="none" strike="noStrike" dirty="0">
                          <a:solidFill>
                            <a:srgbClr val="000000"/>
                          </a:solidFill>
                          <a:effectLst/>
                          <a:latin typeface="Calibri" panose="020F0502020204030204" pitchFamily="34" charset="0"/>
                        </a:rPr>
                        <a:t>  2.500,00 €</a:t>
                      </a: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dirty="0">
                          <a:solidFill>
                            <a:srgbClr val="000000"/>
                          </a:solidFill>
                          <a:effectLst/>
                          <a:latin typeface="Calibri" panose="020F0502020204030204" pitchFamily="34" charset="0"/>
                        </a:rPr>
                        <a:t> Mitarbeiterkosten</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rtl="0" fontAlgn="ctr"/>
                      <a:r>
                        <a:rPr lang="de-DE" sz="1200" b="0" i="0" u="none" strike="noStrike" dirty="0">
                          <a:solidFill>
                            <a:srgbClr val="000000"/>
                          </a:solidFill>
                          <a:effectLst/>
                          <a:latin typeface="Calibri" panose="020F0502020204030204" pitchFamily="34" charset="0"/>
                        </a:rPr>
                        <a:t>30.000,00 €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285356484"/>
                  </a:ext>
                </a:extLst>
              </a:tr>
              <a:tr h="232123">
                <a:tc>
                  <a:txBody>
                    <a:bodyPr/>
                    <a:lstStyle/>
                    <a:p>
                      <a:pPr algn="l" rtl="0" fontAlgn="ctr"/>
                      <a:r>
                        <a:rPr lang="de-DE" sz="1200" b="0" i="0" u="none" strike="noStrike" dirty="0">
                          <a:solidFill>
                            <a:srgbClr val="000000"/>
                          </a:solidFill>
                          <a:effectLst/>
                          <a:latin typeface="Calibri" panose="020F0502020204030204" pitchFamily="34" charset="0"/>
                        </a:rPr>
                        <a:t> Fördergelder</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5.500,00 € </a:t>
                      </a: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Sozialversicherungsbeiträge / Lohnnebenkosten</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15.000,00 €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1335158686"/>
                  </a:ext>
                </a:extLst>
              </a:tr>
              <a:tr h="232123">
                <a:tc>
                  <a:txBody>
                    <a:bodyPr/>
                    <a:lstStyle/>
                    <a:p>
                      <a:pPr algn="l" rtl="0" fontAlgn="ctr"/>
                      <a:r>
                        <a:rPr lang="de-DE" sz="1200" b="0" i="0" u="none" strike="noStrike" dirty="0">
                          <a:solidFill>
                            <a:srgbClr val="000000"/>
                          </a:solidFill>
                          <a:effectLst/>
                          <a:latin typeface="Calibri" panose="020F0502020204030204" pitchFamily="34" charset="0"/>
                        </a:rPr>
                        <a:t> Spenden (Privat)</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dirty="0">
                          <a:solidFill>
                            <a:srgbClr val="000000"/>
                          </a:solidFill>
                          <a:effectLst/>
                          <a:latin typeface="Calibri" panose="020F0502020204030204" pitchFamily="34" charset="0"/>
                        </a:rPr>
                        <a:t>        2.000,00 € </a:t>
                      </a: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dirty="0">
                          <a:solidFill>
                            <a:srgbClr val="000000"/>
                          </a:solidFill>
                          <a:effectLst/>
                          <a:latin typeface="Calibri" panose="020F0502020204030204" pitchFamily="34" charset="0"/>
                        </a:rPr>
                        <a:t> ÜL-Gelder </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dirty="0">
                          <a:solidFill>
                            <a:srgbClr val="000000"/>
                          </a:solidFill>
                          <a:effectLst/>
                          <a:latin typeface="Calibri" panose="020F0502020204030204" pitchFamily="34" charset="0"/>
                        </a:rPr>
                        <a:t>      15.000,00 €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1830142720"/>
                  </a:ext>
                </a:extLst>
              </a:tr>
              <a:tr h="232123">
                <a:tc>
                  <a:txBody>
                    <a:bodyPr/>
                    <a:lstStyle/>
                    <a:p>
                      <a:pPr algn="l" rtl="0" fontAlgn="ctr"/>
                      <a:r>
                        <a:rPr lang="de-DE" sz="1200" b="0" i="0" u="none" strike="noStrike" dirty="0">
                          <a:solidFill>
                            <a:srgbClr val="000000"/>
                          </a:solidFill>
                          <a:effectLst/>
                          <a:latin typeface="Calibri" panose="020F0502020204030204" pitchFamily="34" charset="0"/>
                        </a:rPr>
                        <a:t> Werbeeinnahmen (u.a. Banden)</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14.000,00 € </a:t>
                      </a: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Vereinsheime Geschäftsstelle </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4.000,00 €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4153388849"/>
                  </a:ext>
                </a:extLst>
              </a:tr>
              <a:tr h="232123">
                <a:tc>
                  <a:txBody>
                    <a:bodyPr/>
                    <a:lstStyle/>
                    <a:p>
                      <a:pPr algn="l" rtl="0" fontAlgn="ctr"/>
                      <a:r>
                        <a:rPr lang="de-DE" sz="1200" b="0" i="0" u="none" strike="noStrike" dirty="0">
                          <a:solidFill>
                            <a:srgbClr val="000000"/>
                          </a:solidFill>
                          <a:effectLst/>
                          <a:latin typeface="Calibri" panose="020F0502020204030204" pitchFamily="34" charset="0"/>
                        </a:rPr>
                        <a:t> sonst. Einnahmen  </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dirty="0">
                          <a:solidFill>
                            <a:srgbClr val="000000"/>
                          </a:solidFill>
                          <a:effectLst/>
                          <a:latin typeface="Calibri" panose="020F0502020204030204" pitchFamily="34" charset="0"/>
                        </a:rPr>
                        <a:t>        1.000,00 €</a:t>
                      </a: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dirty="0">
                          <a:solidFill>
                            <a:srgbClr val="000000"/>
                          </a:solidFill>
                          <a:effectLst/>
                          <a:latin typeface="Calibri" panose="020F0502020204030204" pitchFamily="34" charset="0"/>
                        </a:rPr>
                        <a:t> Ausbildung ÜL / Trainer / Schiedsrichter </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dirty="0">
                          <a:solidFill>
                            <a:srgbClr val="000000"/>
                          </a:solidFill>
                          <a:effectLst/>
                          <a:latin typeface="Calibri" panose="020F0502020204030204" pitchFamily="34" charset="0"/>
                        </a:rPr>
                        <a:t>        1.000,00 €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3994954086"/>
                  </a:ext>
                </a:extLst>
              </a:tr>
              <a:tr h="232123">
                <a:tc>
                  <a:txBody>
                    <a:bodyPr/>
                    <a:lstStyle/>
                    <a:p>
                      <a:pPr algn="l" rtl="0" fontAlgn="ctr"/>
                      <a:endParaRPr lang="de-DE" sz="1200" b="0" i="0" u="none" strike="noStrike" dirty="0">
                        <a:solidFill>
                          <a:srgbClr val="000000"/>
                        </a:solidFill>
                        <a:effectLst/>
                        <a:latin typeface="Calibri" panose="020F0502020204030204" pitchFamily="34" charset="0"/>
                      </a:endParaRP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endParaRPr lang="de-DE" sz="1200" b="0" i="0" u="none" strike="noStrike" dirty="0">
                        <a:solidFill>
                          <a:srgbClr val="000000"/>
                        </a:solidFill>
                        <a:effectLst/>
                        <a:latin typeface="Calibri" panose="020F0502020204030204" pitchFamily="34" charset="0"/>
                      </a:endParaRP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Rücklastschriften Beiträge </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500,00 €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3374578485"/>
                  </a:ext>
                </a:extLst>
              </a:tr>
              <a:tr h="232123">
                <a:tc>
                  <a:txBody>
                    <a:bodyPr/>
                    <a:lstStyle/>
                    <a:p>
                      <a:pPr algn="l" rtl="0" fontAlgn="ctr"/>
                      <a:endParaRPr lang="de-DE" sz="1200" b="0" i="0" u="none" strike="noStrike" dirty="0">
                        <a:solidFill>
                          <a:srgbClr val="000000"/>
                        </a:solidFill>
                        <a:effectLst/>
                        <a:latin typeface="Calibri" panose="020F0502020204030204" pitchFamily="34" charset="0"/>
                      </a:endParaRP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endParaRPr lang="de-DE" sz="1200" b="0" i="0" u="none" strike="noStrike" dirty="0">
                        <a:solidFill>
                          <a:srgbClr val="000000"/>
                        </a:solidFill>
                        <a:effectLst/>
                        <a:latin typeface="Calibri" panose="020F0502020204030204" pitchFamily="34" charset="0"/>
                      </a:endParaRP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dirty="0">
                          <a:solidFill>
                            <a:srgbClr val="000000"/>
                          </a:solidFill>
                          <a:effectLst/>
                          <a:latin typeface="Calibri" panose="020F0502020204030204" pitchFamily="34" charset="0"/>
                        </a:rPr>
                        <a:t> Verschiedenes (Veranstaltungen, Strom, Gas, …) </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dirty="0">
                          <a:solidFill>
                            <a:srgbClr val="000000"/>
                          </a:solidFill>
                          <a:effectLst/>
                          <a:latin typeface="Calibri" panose="020F0502020204030204" pitchFamily="34" charset="0"/>
                        </a:rPr>
                        <a:t>        4.000,00 €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3588635372"/>
                  </a:ext>
                </a:extLst>
              </a:tr>
              <a:tr h="238755">
                <a:tc>
                  <a:txBody>
                    <a:bodyPr/>
                    <a:lstStyle/>
                    <a:p>
                      <a:pPr algn="l" rtl="0" fontAlgn="ctr"/>
                      <a:r>
                        <a:rPr lang="de-DE" sz="1400" b="1" i="0" u="none" strike="noStrike" dirty="0">
                          <a:solidFill>
                            <a:srgbClr val="FFFFFF"/>
                          </a:solidFill>
                          <a:effectLst/>
                          <a:latin typeface="Calibri" panose="020F0502020204030204" pitchFamily="34" charset="0"/>
                        </a:rPr>
                        <a:t>  Summe   </a:t>
                      </a:r>
                    </a:p>
                  </a:txBody>
                  <a:tcPr marL="344495" marR="0" marT="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4F81BD"/>
                    </a:solidFill>
                  </a:tcPr>
                </a:tc>
                <a:tc>
                  <a:txBody>
                    <a:bodyPr/>
                    <a:lstStyle/>
                    <a:p>
                      <a:pPr algn="l" rtl="0" fontAlgn="ctr"/>
                      <a:r>
                        <a:rPr lang="de-DE" sz="1400" b="1" i="0" u="none" strike="noStrike" dirty="0">
                          <a:solidFill>
                            <a:srgbClr val="FFFFFF"/>
                          </a:solidFill>
                          <a:effectLst/>
                          <a:latin typeface="Calibri" panose="020F0502020204030204" pitchFamily="34" charset="0"/>
                        </a:rPr>
                        <a:t>    98.468,40 € </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a:noFill/>
                    </a:lnB>
                    <a:solidFill>
                      <a:srgbClr val="4F81BD"/>
                    </a:solidFill>
                  </a:tcPr>
                </a:tc>
                <a:tc>
                  <a:txBody>
                    <a:bodyPr/>
                    <a:lstStyle/>
                    <a:p>
                      <a:pPr algn="l" rtl="0" fontAlgn="ctr"/>
                      <a:r>
                        <a:rPr lang="de-DE" sz="1400" b="1" i="0" u="none" strike="noStrike" dirty="0">
                          <a:solidFill>
                            <a:srgbClr val="FFFFFF"/>
                          </a:solidFill>
                          <a:effectLst/>
                          <a:latin typeface="Calibri" panose="020F0502020204030204" pitchFamily="34" charset="0"/>
                        </a:rPr>
                        <a:t>  Summe   </a:t>
                      </a:r>
                    </a:p>
                  </a:txBody>
                  <a:tcPr marL="344495" marR="0" marT="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4F81BD"/>
                    </a:solidFill>
                  </a:tcPr>
                </a:tc>
                <a:tc>
                  <a:txBody>
                    <a:bodyPr/>
                    <a:lstStyle/>
                    <a:p>
                      <a:pPr algn="l" rtl="0" fontAlgn="ctr"/>
                      <a:r>
                        <a:rPr lang="de-DE" sz="1400" b="1" i="0" u="none" strike="noStrike" dirty="0">
                          <a:solidFill>
                            <a:srgbClr val="FFFFFF"/>
                          </a:solidFill>
                          <a:effectLst/>
                          <a:latin typeface="Calibri" panose="020F0502020204030204" pitchFamily="34" charset="0"/>
                        </a:rPr>
                        <a:t>    98.000,00 € </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a:noFill/>
                    </a:lnB>
                    <a:solidFill>
                      <a:srgbClr val="4F81BD"/>
                    </a:solidFill>
                  </a:tcPr>
                </a:tc>
                <a:extLst>
                  <a:ext uri="{0D108BD9-81ED-4DB2-BD59-A6C34878D82A}">
                    <a16:rowId xmlns:a16="http://schemas.microsoft.com/office/drawing/2014/main" val="1376842892"/>
                  </a:ext>
                </a:extLst>
              </a:tr>
            </a:tbl>
          </a:graphicData>
        </a:graphic>
      </p:graphicFrame>
    </p:spTree>
    <p:extLst>
      <p:ext uri="{BB962C8B-B14F-4D97-AF65-F5344CB8AC3E}">
        <p14:creationId xmlns:p14="http://schemas.microsoft.com/office/powerpoint/2010/main" val="1974092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05B9B9-4BA5-C625-2354-A86FADB07F1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8234917-C451-B46C-178B-9ECB51B4339A}"/>
              </a:ext>
            </a:extLst>
          </p:cNvPr>
          <p:cNvSpPr>
            <a:spLocks noGrp="1"/>
          </p:cNvSpPr>
          <p:nvPr>
            <p:ph type="title"/>
          </p:nvPr>
        </p:nvSpPr>
        <p:spPr/>
        <p:txBody>
          <a:bodyPr/>
          <a:lstStyle/>
          <a:p>
            <a:pPr algn="l">
              <a:tabLst>
                <a:tab pos="361950" algn="l"/>
              </a:tabLst>
            </a:pPr>
            <a:r>
              <a:rPr lang="de-DE" sz="2000" dirty="0"/>
              <a:t>6. 	Haushaltsvoranschlag 2026</a:t>
            </a:r>
          </a:p>
        </p:txBody>
      </p:sp>
      <p:sp>
        <p:nvSpPr>
          <p:cNvPr id="5" name="Inhaltsplatzhalter 2">
            <a:extLst>
              <a:ext uri="{FF2B5EF4-FFF2-40B4-BE49-F238E27FC236}">
                <a16:creationId xmlns:a16="http://schemas.microsoft.com/office/drawing/2014/main" id="{A25A9363-106E-DB33-8E29-5FC8F62023A8}"/>
              </a:ext>
            </a:extLst>
          </p:cNvPr>
          <p:cNvSpPr>
            <a:spLocks noGrp="1"/>
          </p:cNvSpPr>
          <p:nvPr>
            <p:ph idx="1"/>
          </p:nvPr>
        </p:nvSpPr>
        <p:spPr>
          <a:xfrm>
            <a:off x="395536" y="1412776"/>
            <a:ext cx="8280920" cy="432048"/>
          </a:xfrm>
        </p:spPr>
        <p:txBody>
          <a:bodyPr>
            <a:normAutofit lnSpcReduction="10000"/>
          </a:bodyPr>
          <a:lstStyle/>
          <a:p>
            <a:r>
              <a:rPr lang="de-DE" b="1" dirty="0"/>
              <a:t>Haushaltsvoranschlag 2026</a:t>
            </a:r>
          </a:p>
        </p:txBody>
      </p:sp>
      <p:sp>
        <p:nvSpPr>
          <p:cNvPr id="13" name="Inhaltsplatzhalter 2">
            <a:extLst>
              <a:ext uri="{FF2B5EF4-FFF2-40B4-BE49-F238E27FC236}">
                <a16:creationId xmlns:a16="http://schemas.microsoft.com/office/drawing/2014/main" id="{E9D85A56-5168-41B1-C6F9-175C0FB9206D}"/>
              </a:ext>
            </a:extLst>
          </p:cNvPr>
          <p:cNvSpPr txBox="1">
            <a:spLocks/>
          </p:cNvSpPr>
          <p:nvPr/>
        </p:nvSpPr>
        <p:spPr>
          <a:xfrm>
            <a:off x="2771800" y="5877272"/>
            <a:ext cx="3989738" cy="39185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chemeClr val="tx2"/>
              </a:buClr>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Clr>
                <a:schemeClr val="tx2"/>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tabLst>
                <a:tab pos="2600325" algn="l"/>
              </a:tabLst>
            </a:pPr>
            <a:r>
              <a:rPr lang="de-DE" b="1" u="sng" dirty="0"/>
              <a:t>Überschuss</a:t>
            </a:r>
            <a:r>
              <a:rPr lang="de-DE" b="1" dirty="0"/>
              <a:t> =  </a:t>
            </a:r>
            <a:r>
              <a:rPr lang="de-DE" b="1" dirty="0">
                <a:solidFill>
                  <a:srgbClr val="00B050"/>
                </a:solidFill>
              </a:rPr>
              <a:t>468,40 €</a:t>
            </a:r>
            <a:endParaRPr lang="de-DE" b="1" u="sng" dirty="0">
              <a:solidFill>
                <a:srgbClr val="00B050"/>
              </a:solidFill>
            </a:endParaRPr>
          </a:p>
        </p:txBody>
      </p:sp>
      <p:graphicFrame>
        <p:nvGraphicFramePr>
          <p:cNvPr id="4" name="Tabelle 3">
            <a:extLst>
              <a:ext uri="{FF2B5EF4-FFF2-40B4-BE49-F238E27FC236}">
                <a16:creationId xmlns:a16="http://schemas.microsoft.com/office/drawing/2014/main" id="{F3B7093C-A1C3-0283-0602-F72B0F10E5B0}"/>
              </a:ext>
            </a:extLst>
          </p:cNvPr>
          <p:cNvGraphicFramePr>
            <a:graphicFrameLocks noGrp="1"/>
          </p:cNvGraphicFramePr>
          <p:nvPr/>
        </p:nvGraphicFramePr>
        <p:xfrm>
          <a:off x="321504" y="1950115"/>
          <a:ext cx="8210935" cy="3070568"/>
        </p:xfrm>
        <a:graphic>
          <a:graphicData uri="http://schemas.openxmlformats.org/drawingml/2006/table">
            <a:tbl>
              <a:tblPr/>
              <a:tblGrid>
                <a:gridCol w="2507749">
                  <a:extLst>
                    <a:ext uri="{9D8B030D-6E8A-4147-A177-3AD203B41FA5}">
                      <a16:colId xmlns:a16="http://schemas.microsoft.com/office/drawing/2014/main" val="1877415628"/>
                    </a:ext>
                  </a:extLst>
                </a:gridCol>
                <a:gridCol w="1112816">
                  <a:extLst>
                    <a:ext uri="{9D8B030D-6E8A-4147-A177-3AD203B41FA5}">
                      <a16:colId xmlns:a16="http://schemas.microsoft.com/office/drawing/2014/main" val="4202250535"/>
                    </a:ext>
                  </a:extLst>
                </a:gridCol>
                <a:gridCol w="3477554">
                  <a:extLst>
                    <a:ext uri="{9D8B030D-6E8A-4147-A177-3AD203B41FA5}">
                      <a16:colId xmlns:a16="http://schemas.microsoft.com/office/drawing/2014/main" val="3806573657"/>
                    </a:ext>
                  </a:extLst>
                </a:gridCol>
                <a:gridCol w="1112816">
                  <a:extLst>
                    <a:ext uri="{9D8B030D-6E8A-4147-A177-3AD203B41FA5}">
                      <a16:colId xmlns:a16="http://schemas.microsoft.com/office/drawing/2014/main" val="1324746069"/>
                    </a:ext>
                  </a:extLst>
                </a:gridCol>
              </a:tblGrid>
              <a:tr h="232123">
                <a:tc>
                  <a:txBody>
                    <a:bodyPr/>
                    <a:lstStyle/>
                    <a:p>
                      <a:pPr algn="l" rtl="0" fontAlgn="ctr"/>
                      <a:r>
                        <a:rPr lang="de-DE" sz="1400" b="1" i="0" u="none" strike="noStrike" dirty="0">
                          <a:solidFill>
                            <a:srgbClr val="FFFFFF"/>
                          </a:solidFill>
                          <a:effectLst/>
                          <a:latin typeface="Calibri" panose="020F0502020204030204" pitchFamily="34" charset="0"/>
                        </a:rPr>
                        <a:t> Einnahme </a:t>
                      </a:r>
                    </a:p>
                  </a:txBody>
                  <a:tcPr marL="344495" marR="0" marT="0" marB="0" anchor="ctr">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F81BD"/>
                    </a:solidFill>
                  </a:tcPr>
                </a:tc>
                <a:tc>
                  <a:txBody>
                    <a:bodyPr/>
                    <a:lstStyle/>
                    <a:p>
                      <a:pPr algn="ctr" rtl="0" fontAlgn="ctr"/>
                      <a:r>
                        <a:rPr lang="de-DE" sz="1400" b="1" i="0" u="none" strike="noStrike">
                          <a:solidFill>
                            <a:srgbClr val="FFFFFF"/>
                          </a:solidFill>
                          <a:effectLst/>
                          <a:latin typeface="Calibri" panose="020F0502020204030204" pitchFamily="34" charset="0"/>
                        </a:rPr>
                        <a:t> Betrag </a:t>
                      </a:r>
                    </a:p>
                  </a:txBody>
                  <a:tcPr marL="0" marR="0" marT="0" marB="0" anchor="ctr">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rgbClr val="4F81BD"/>
                    </a:solidFill>
                  </a:tcPr>
                </a:tc>
                <a:tc>
                  <a:txBody>
                    <a:bodyPr/>
                    <a:lstStyle/>
                    <a:p>
                      <a:pPr algn="l" rtl="0" fontAlgn="ctr"/>
                      <a:r>
                        <a:rPr lang="de-DE" sz="1400" b="1" i="0" u="none" strike="noStrike">
                          <a:solidFill>
                            <a:srgbClr val="FFFFFF"/>
                          </a:solidFill>
                          <a:effectLst/>
                          <a:latin typeface="Calibri" panose="020F0502020204030204" pitchFamily="34" charset="0"/>
                        </a:rPr>
                        <a:t> Ausgabe </a:t>
                      </a:r>
                    </a:p>
                  </a:txBody>
                  <a:tcPr marL="344495" marR="0" marT="0" marB="0" anchor="ctr">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F81BD"/>
                    </a:solidFill>
                  </a:tcPr>
                </a:tc>
                <a:tc>
                  <a:txBody>
                    <a:bodyPr/>
                    <a:lstStyle/>
                    <a:p>
                      <a:pPr algn="ctr" rtl="0" fontAlgn="ctr"/>
                      <a:r>
                        <a:rPr lang="de-DE" sz="1400" b="1" i="0" u="none" strike="noStrike">
                          <a:solidFill>
                            <a:srgbClr val="FFFFFF"/>
                          </a:solidFill>
                          <a:effectLst/>
                          <a:latin typeface="Calibri" panose="020F0502020204030204" pitchFamily="34" charset="0"/>
                        </a:rPr>
                        <a:t> Betrag </a:t>
                      </a:r>
                    </a:p>
                  </a:txBody>
                  <a:tcPr marL="0" marR="0" marT="0" marB="0" anchor="ctr">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rgbClr val="4F81BD"/>
                    </a:solidFill>
                  </a:tcPr>
                </a:tc>
                <a:extLst>
                  <a:ext uri="{0D108BD9-81ED-4DB2-BD59-A6C34878D82A}">
                    <a16:rowId xmlns:a16="http://schemas.microsoft.com/office/drawing/2014/main" val="1244587059"/>
                  </a:ext>
                </a:extLst>
              </a:tr>
              <a:tr h="232123">
                <a:tc>
                  <a:txBody>
                    <a:bodyPr/>
                    <a:lstStyle/>
                    <a:p>
                      <a:pPr algn="l" rtl="0" fontAlgn="ctr"/>
                      <a:r>
                        <a:rPr lang="de-DE" sz="1200" b="0" i="0" u="none" strike="noStrike" dirty="0">
                          <a:solidFill>
                            <a:srgbClr val="000000"/>
                          </a:solidFill>
                          <a:effectLst/>
                          <a:latin typeface="Calibri" panose="020F0502020204030204" pitchFamily="34" charset="0"/>
                        </a:rPr>
                        <a:t> Mitgliedsbeiträge </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dirty="0">
                          <a:solidFill>
                            <a:srgbClr val="000000"/>
                          </a:solidFill>
                          <a:effectLst/>
                          <a:latin typeface="Calibri" panose="020F0502020204030204" pitchFamily="34" charset="0"/>
                        </a:rPr>
                        <a:t>      60.000,00 € </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a:solidFill>
                            <a:srgbClr val="000000"/>
                          </a:solidFill>
                          <a:effectLst/>
                          <a:latin typeface="Calibri" panose="020F0502020204030204" pitchFamily="34" charset="0"/>
                        </a:rPr>
                        <a:t> Sportbetrieb (Startgelder, Schiedsrichter, …) </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dirty="0">
                          <a:solidFill>
                            <a:srgbClr val="000000"/>
                          </a:solidFill>
                          <a:effectLst/>
                          <a:latin typeface="Calibri" panose="020F0502020204030204" pitchFamily="34" charset="0"/>
                        </a:rPr>
                        <a:t>      13.000,00 €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3776892463"/>
                  </a:ext>
                </a:extLst>
              </a:tr>
              <a:tr h="232123">
                <a:tc>
                  <a:txBody>
                    <a:bodyPr/>
                    <a:lstStyle/>
                    <a:p>
                      <a:pPr algn="l" rtl="0" fontAlgn="ctr"/>
                      <a:r>
                        <a:rPr lang="de-DE" sz="1200" b="0" i="0" u="none" strike="noStrike" dirty="0">
                          <a:solidFill>
                            <a:srgbClr val="000000"/>
                          </a:solidFill>
                          <a:effectLst/>
                          <a:latin typeface="Calibri" panose="020F0502020204030204" pitchFamily="34" charset="0"/>
                        </a:rPr>
                        <a:t> ÜL-Zuschüsse Verbände </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6.000,00 € </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Beiträge Sportverbände </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6.500,00 €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1186115935"/>
                  </a:ext>
                </a:extLst>
              </a:tr>
              <a:tr h="278460">
                <a:tc>
                  <a:txBody>
                    <a:bodyPr/>
                    <a:lstStyle/>
                    <a:p>
                      <a:pPr algn="l" rtl="0" fontAlgn="ctr"/>
                      <a:r>
                        <a:rPr lang="de-DE" sz="1200" b="0" i="0" u="none" strike="noStrike" dirty="0">
                          <a:solidFill>
                            <a:srgbClr val="000000"/>
                          </a:solidFill>
                          <a:effectLst/>
                          <a:latin typeface="Calibri" panose="020F0502020204030204" pitchFamily="34" charset="0"/>
                        </a:rPr>
                        <a:t> Zuschuss Gemeinde Platzwart </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dirty="0">
                          <a:solidFill>
                            <a:srgbClr val="000000"/>
                          </a:solidFill>
                          <a:effectLst/>
                          <a:latin typeface="Calibri" panose="020F0502020204030204" pitchFamily="34" charset="0"/>
                        </a:rPr>
                        <a:t>        4.468,40 € </a:t>
                      </a: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a:solidFill>
                            <a:srgbClr val="000000"/>
                          </a:solidFill>
                          <a:effectLst/>
                          <a:latin typeface="Calibri" panose="020F0502020204030204" pitchFamily="34" charset="0"/>
                        </a:rPr>
                        <a:t> Sportanlagen / Sportgeräte </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rtl="0" fontAlgn="ctr"/>
                      <a:r>
                        <a:rPr lang="de-DE" sz="1200" b="0" i="0" u="none" strike="noStrike" dirty="0">
                          <a:solidFill>
                            <a:srgbClr val="000000"/>
                          </a:solidFill>
                          <a:effectLst/>
                          <a:latin typeface="Calibri" panose="020F0502020204030204" pitchFamily="34" charset="0"/>
                        </a:rPr>
                        <a:t>   6.000,00 €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441272584"/>
                  </a:ext>
                </a:extLst>
              </a:tr>
              <a:tr h="232123">
                <a:tc>
                  <a:txBody>
                    <a:bodyPr/>
                    <a:lstStyle/>
                    <a:p>
                      <a:pPr algn="l" rtl="0" fontAlgn="ctr"/>
                      <a:r>
                        <a:rPr lang="de-DE" sz="1200" b="0" i="0" u="none" strike="noStrike" dirty="0">
                          <a:solidFill>
                            <a:srgbClr val="000000"/>
                          </a:solidFill>
                          <a:effectLst/>
                          <a:latin typeface="Calibri" panose="020F0502020204030204" pitchFamily="34" charset="0"/>
                        </a:rPr>
                        <a:t> Zuschüsse Behörden</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3.000,00 € </a:t>
                      </a: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Verwaltung / Versicherungen </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3.000,00 €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3641302797"/>
                  </a:ext>
                </a:extLst>
              </a:tr>
              <a:tr h="232123">
                <a:tc>
                  <a:txBody>
                    <a:bodyPr/>
                    <a:lstStyle/>
                    <a:p>
                      <a:pPr algn="l" rtl="0" fontAlgn="ctr"/>
                      <a:r>
                        <a:rPr lang="de-DE" sz="1200" b="0" i="0" u="none" strike="noStrike">
                          <a:solidFill>
                            <a:srgbClr val="000000"/>
                          </a:solidFill>
                          <a:effectLst/>
                          <a:latin typeface="Calibri" panose="020F0502020204030204" pitchFamily="34" charset="0"/>
                        </a:rPr>
                        <a:t> Förderverein TuS Lehmden </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rtl="0" fontAlgn="ctr"/>
                      <a:r>
                        <a:rPr lang="de-DE" sz="1200" b="0" i="0" u="none" strike="noStrike" dirty="0">
                          <a:solidFill>
                            <a:srgbClr val="000000"/>
                          </a:solidFill>
                          <a:effectLst/>
                          <a:latin typeface="Calibri" panose="020F0502020204030204" pitchFamily="34" charset="0"/>
                        </a:rPr>
                        <a:t>  2.500,00 €</a:t>
                      </a: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dirty="0">
                          <a:solidFill>
                            <a:srgbClr val="000000"/>
                          </a:solidFill>
                          <a:effectLst/>
                          <a:latin typeface="Calibri" panose="020F0502020204030204" pitchFamily="34" charset="0"/>
                        </a:rPr>
                        <a:t> Mitarbeiterkosten</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rtl="0" fontAlgn="ctr"/>
                      <a:r>
                        <a:rPr lang="de-DE" sz="1200" b="0" i="0" u="none" strike="noStrike" dirty="0">
                          <a:solidFill>
                            <a:srgbClr val="000000"/>
                          </a:solidFill>
                          <a:effectLst/>
                          <a:latin typeface="Calibri" panose="020F0502020204030204" pitchFamily="34" charset="0"/>
                        </a:rPr>
                        <a:t>30.000,00 €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285356484"/>
                  </a:ext>
                </a:extLst>
              </a:tr>
              <a:tr h="232123">
                <a:tc>
                  <a:txBody>
                    <a:bodyPr/>
                    <a:lstStyle/>
                    <a:p>
                      <a:pPr algn="l" rtl="0" fontAlgn="ctr"/>
                      <a:r>
                        <a:rPr lang="de-DE" sz="1200" b="0" i="0" u="none" strike="noStrike" dirty="0">
                          <a:solidFill>
                            <a:srgbClr val="000000"/>
                          </a:solidFill>
                          <a:effectLst/>
                          <a:latin typeface="Calibri" panose="020F0502020204030204" pitchFamily="34" charset="0"/>
                        </a:rPr>
                        <a:t> Fördergelder</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5.500,00 € </a:t>
                      </a: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Sozialversicherungsbeiträge / Lohnnebenkosten</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15.000,00 €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1335158686"/>
                  </a:ext>
                </a:extLst>
              </a:tr>
              <a:tr h="232123">
                <a:tc>
                  <a:txBody>
                    <a:bodyPr/>
                    <a:lstStyle/>
                    <a:p>
                      <a:pPr algn="l" rtl="0" fontAlgn="ctr"/>
                      <a:r>
                        <a:rPr lang="de-DE" sz="1200" b="0" i="0" u="none" strike="noStrike" dirty="0">
                          <a:solidFill>
                            <a:srgbClr val="000000"/>
                          </a:solidFill>
                          <a:effectLst/>
                          <a:latin typeface="Calibri" panose="020F0502020204030204" pitchFamily="34" charset="0"/>
                        </a:rPr>
                        <a:t> Spenden (Privat)</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dirty="0">
                          <a:solidFill>
                            <a:srgbClr val="000000"/>
                          </a:solidFill>
                          <a:effectLst/>
                          <a:latin typeface="Calibri" panose="020F0502020204030204" pitchFamily="34" charset="0"/>
                        </a:rPr>
                        <a:t>        2.000,00 € </a:t>
                      </a: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dirty="0">
                          <a:solidFill>
                            <a:srgbClr val="000000"/>
                          </a:solidFill>
                          <a:effectLst/>
                          <a:latin typeface="Calibri" panose="020F0502020204030204" pitchFamily="34" charset="0"/>
                        </a:rPr>
                        <a:t> ÜL-Gelder </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dirty="0">
                          <a:solidFill>
                            <a:srgbClr val="000000"/>
                          </a:solidFill>
                          <a:effectLst/>
                          <a:latin typeface="Calibri" panose="020F0502020204030204" pitchFamily="34" charset="0"/>
                        </a:rPr>
                        <a:t>      15.000,00 €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1830142720"/>
                  </a:ext>
                </a:extLst>
              </a:tr>
              <a:tr h="232123">
                <a:tc>
                  <a:txBody>
                    <a:bodyPr/>
                    <a:lstStyle/>
                    <a:p>
                      <a:pPr algn="l" rtl="0" fontAlgn="ctr"/>
                      <a:r>
                        <a:rPr lang="de-DE" sz="1200" b="0" i="0" u="none" strike="noStrike" dirty="0">
                          <a:solidFill>
                            <a:srgbClr val="000000"/>
                          </a:solidFill>
                          <a:effectLst/>
                          <a:latin typeface="Calibri" panose="020F0502020204030204" pitchFamily="34" charset="0"/>
                        </a:rPr>
                        <a:t> Werbeeinnahmen (u.a. Banden)</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14.000,00 € </a:t>
                      </a: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Vereinsheime Geschäftsstelle </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4.000,00 €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4153388849"/>
                  </a:ext>
                </a:extLst>
              </a:tr>
              <a:tr h="232123">
                <a:tc>
                  <a:txBody>
                    <a:bodyPr/>
                    <a:lstStyle/>
                    <a:p>
                      <a:pPr algn="l" rtl="0" fontAlgn="ctr"/>
                      <a:r>
                        <a:rPr lang="de-DE" sz="1200" b="0" i="0" u="none" strike="noStrike" dirty="0">
                          <a:solidFill>
                            <a:srgbClr val="000000"/>
                          </a:solidFill>
                          <a:effectLst/>
                          <a:latin typeface="Calibri" panose="020F0502020204030204" pitchFamily="34" charset="0"/>
                        </a:rPr>
                        <a:t> sonst. Einnahmen  </a:t>
                      </a: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dirty="0">
                          <a:solidFill>
                            <a:srgbClr val="000000"/>
                          </a:solidFill>
                          <a:effectLst/>
                          <a:latin typeface="Calibri" panose="020F0502020204030204" pitchFamily="34" charset="0"/>
                        </a:rPr>
                        <a:t>        1.000,00 €</a:t>
                      </a: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dirty="0">
                          <a:solidFill>
                            <a:srgbClr val="000000"/>
                          </a:solidFill>
                          <a:effectLst/>
                          <a:latin typeface="Calibri" panose="020F0502020204030204" pitchFamily="34" charset="0"/>
                        </a:rPr>
                        <a:t> Ausbildung ÜL / Trainer / Schiedsrichter </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dirty="0">
                          <a:solidFill>
                            <a:srgbClr val="000000"/>
                          </a:solidFill>
                          <a:effectLst/>
                          <a:latin typeface="Calibri" panose="020F0502020204030204" pitchFamily="34" charset="0"/>
                        </a:rPr>
                        <a:t>        1.000,00 €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3994954086"/>
                  </a:ext>
                </a:extLst>
              </a:tr>
              <a:tr h="232123">
                <a:tc>
                  <a:txBody>
                    <a:bodyPr/>
                    <a:lstStyle/>
                    <a:p>
                      <a:pPr algn="l" rtl="0" fontAlgn="ctr"/>
                      <a:endParaRPr lang="de-DE" sz="1200" b="0" i="0" u="none" strike="noStrike" dirty="0">
                        <a:solidFill>
                          <a:srgbClr val="000000"/>
                        </a:solidFill>
                        <a:effectLst/>
                        <a:latin typeface="Calibri" panose="020F0502020204030204" pitchFamily="34" charset="0"/>
                      </a:endParaRP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endParaRPr lang="de-DE" sz="1200" b="0" i="0" u="none" strike="noStrike" dirty="0">
                        <a:solidFill>
                          <a:srgbClr val="000000"/>
                        </a:solidFill>
                        <a:effectLst/>
                        <a:latin typeface="Calibri" panose="020F0502020204030204" pitchFamily="34" charset="0"/>
                      </a:endParaRP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Rücklastschriften Beiträge </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200" b="0" i="0" u="none" strike="noStrike" dirty="0">
                          <a:solidFill>
                            <a:srgbClr val="000000"/>
                          </a:solidFill>
                          <a:effectLst/>
                          <a:latin typeface="Calibri" panose="020F0502020204030204" pitchFamily="34" charset="0"/>
                        </a:rPr>
                        <a:t>           500,00 €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3374578485"/>
                  </a:ext>
                </a:extLst>
              </a:tr>
              <a:tr h="232123">
                <a:tc>
                  <a:txBody>
                    <a:bodyPr/>
                    <a:lstStyle/>
                    <a:p>
                      <a:pPr algn="l" rtl="0" fontAlgn="ctr"/>
                      <a:endParaRPr lang="de-DE" sz="1200" b="0" i="0" u="none" strike="noStrike" dirty="0">
                        <a:solidFill>
                          <a:srgbClr val="000000"/>
                        </a:solidFill>
                        <a:effectLst/>
                        <a:latin typeface="Calibri" panose="020F0502020204030204" pitchFamily="34" charset="0"/>
                      </a:endParaRPr>
                    </a:p>
                  </a:txBody>
                  <a:tcPr marL="457200" marR="7620" marT="762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endParaRPr lang="de-DE" sz="1200" b="0" i="0" u="none" strike="noStrike" dirty="0">
                        <a:solidFill>
                          <a:srgbClr val="000000"/>
                        </a:solidFill>
                        <a:effectLst/>
                        <a:latin typeface="Calibri" panose="020F0502020204030204" pitchFamily="34" charset="0"/>
                      </a:endParaRPr>
                    </a:p>
                  </a:txBody>
                  <a:tcPr marL="7620" marR="7620" marT="762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dirty="0">
                          <a:solidFill>
                            <a:srgbClr val="000000"/>
                          </a:solidFill>
                          <a:effectLst/>
                          <a:latin typeface="Calibri" panose="020F0502020204030204" pitchFamily="34" charset="0"/>
                        </a:rPr>
                        <a:t> Verschiedenes (Veranstaltungen, Strom, Gas, …) </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200" b="0" i="0" u="none" strike="noStrike" dirty="0">
                          <a:solidFill>
                            <a:srgbClr val="000000"/>
                          </a:solidFill>
                          <a:effectLst/>
                          <a:latin typeface="Calibri" panose="020F0502020204030204" pitchFamily="34" charset="0"/>
                        </a:rPr>
                        <a:t>        4.000,00 €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3588635372"/>
                  </a:ext>
                </a:extLst>
              </a:tr>
              <a:tr h="238755">
                <a:tc>
                  <a:txBody>
                    <a:bodyPr/>
                    <a:lstStyle/>
                    <a:p>
                      <a:pPr algn="l" rtl="0" fontAlgn="ctr"/>
                      <a:r>
                        <a:rPr lang="de-DE" sz="1400" b="1" i="0" u="none" strike="noStrike" dirty="0">
                          <a:solidFill>
                            <a:srgbClr val="FFFFFF"/>
                          </a:solidFill>
                          <a:effectLst/>
                          <a:latin typeface="Calibri" panose="020F0502020204030204" pitchFamily="34" charset="0"/>
                        </a:rPr>
                        <a:t>  Summe   </a:t>
                      </a:r>
                    </a:p>
                  </a:txBody>
                  <a:tcPr marL="344495" marR="0" marT="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4F81BD"/>
                    </a:solidFill>
                  </a:tcPr>
                </a:tc>
                <a:tc>
                  <a:txBody>
                    <a:bodyPr/>
                    <a:lstStyle/>
                    <a:p>
                      <a:pPr algn="l" rtl="0" fontAlgn="ctr"/>
                      <a:r>
                        <a:rPr lang="de-DE" sz="1400" b="1" i="0" u="none" strike="noStrike" dirty="0">
                          <a:solidFill>
                            <a:srgbClr val="FFFFFF"/>
                          </a:solidFill>
                          <a:effectLst/>
                          <a:latin typeface="Calibri" panose="020F0502020204030204" pitchFamily="34" charset="0"/>
                        </a:rPr>
                        <a:t>    98.468,40 € </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a:noFill/>
                    </a:lnB>
                    <a:solidFill>
                      <a:srgbClr val="4F81BD"/>
                    </a:solidFill>
                  </a:tcPr>
                </a:tc>
                <a:tc>
                  <a:txBody>
                    <a:bodyPr/>
                    <a:lstStyle/>
                    <a:p>
                      <a:pPr algn="l" rtl="0" fontAlgn="ctr"/>
                      <a:r>
                        <a:rPr lang="de-DE" sz="1400" b="1" i="0" u="none" strike="noStrike" dirty="0">
                          <a:solidFill>
                            <a:srgbClr val="FFFFFF"/>
                          </a:solidFill>
                          <a:effectLst/>
                          <a:latin typeface="Calibri" panose="020F0502020204030204" pitchFamily="34" charset="0"/>
                        </a:rPr>
                        <a:t>  Summe   </a:t>
                      </a:r>
                    </a:p>
                  </a:txBody>
                  <a:tcPr marL="344495" marR="0" marT="0"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4F81BD"/>
                    </a:solidFill>
                  </a:tcPr>
                </a:tc>
                <a:tc>
                  <a:txBody>
                    <a:bodyPr/>
                    <a:lstStyle/>
                    <a:p>
                      <a:pPr algn="l" rtl="0" fontAlgn="ctr"/>
                      <a:r>
                        <a:rPr lang="de-DE" sz="1400" b="1" i="0" u="none" strike="noStrike" dirty="0">
                          <a:solidFill>
                            <a:srgbClr val="FFFFFF"/>
                          </a:solidFill>
                          <a:effectLst/>
                          <a:latin typeface="Calibri" panose="020F0502020204030204" pitchFamily="34" charset="0"/>
                        </a:rPr>
                        <a:t>    98.000,00 € </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a:noFill/>
                    </a:lnB>
                    <a:solidFill>
                      <a:srgbClr val="4F81BD"/>
                    </a:solidFill>
                  </a:tcPr>
                </a:tc>
                <a:extLst>
                  <a:ext uri="{0D108BD9-81ED-4DB2-BD59-A6C34878D82A}">
                    <a16:rowId xmlns:a16="http://schemas.microsoft.com/office/drawing/2014/main" val="1376842892"/>
                  </a:ext>
                </a:extLst>
              </a:tr>
            </a:tbl>
          </a:graphicData>
        </a:graphic>
      </p:graphicFrame>
      <p:sp>
        <p:nvSpPr>
          <p:cNvPr id="3" name="Textfeld 2">
            <a:extLst>
              <a:ext uri="{FF2B5EF4-FFF2-40B4-BE49-F238E27FC236}">
                <a16:creationId xmlns:a16="http://schemas.microsoft.com/office/drawing/2014/main" id="{207CB25D-36D2-2CB8-069B-8A536C6CB3B2}"/>
              </a:ext>
            </a:extLst>
          </p:cNvPr>
          <p:cNvSpPr txBox="1"/>
          <p:nvPr/>
        </p:nvSpPr>
        <p:spPr>
          <a:xfrm rot="572974">
            <a:off x="1890228" y="2674067"/>
            <a:ext cx="4950296" cy="1938992"/>
          </a:xfrm>
          <a:prstGeom prst="rect">
            <a:avLst/>
          </a:prstGeom>
          <a:noFill/>
        </p:spPr>
        <p:txBody>
          <a:bodyPr wrap="square">
            <a:spAutoFit/>
          </a:bodyPr>
          <a:lstStyle/>
          <a:p>
            <a:pPr lvl="1" algn="l">
              <a:tabLst>
                <a:tab pos="1260475" algn="l"/>
              </a:tabLst>
            </a:pPr>
            <a:r>
              <a:rPr lang="de-DE" sz="6000" b="1" dirty="0">
                <a:highlight>
                  <a:srgbClr val="00FF00"/>
                </a:highlight>
              </a:rPr>
              <a:t>Abstimmung Mitglieder</a:t>
            </a:r>
            <a:endParaRPr lang="de-DE" sz="1800" b="1" dirty="0">
              <a:highlight>
                <a:srgbClr val="00FF00"/>
              </a:highlight>
            </a:endParaRPr>
          </a:p>
        </p:txBody>
      </p:sp>
    </p:spTree>
    <p:extLst>
      <p:ext uri="{BB962C8B-B14F-4D97-AF65-F5344CB8AC3E}">
        <p14:creationId xmlns:p14="http://schemas.microsoft.com/office/powerpoint/2010/main" val="2277424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484784"/>
            <a:ext cx="7772400" cy="434479"/>
          </a:xfrm>
        </p:spPr>
        <p:txBody>
          <a:bodyPr/>
          <a:lstStyle/>
          <a:p>
            <a:r>
              <a:rPr lang="de-DE" dirty="0"/>
              <a:t>Tagesordnung</a:t>
            </a:r>
          </a:p>
        </p:txBody>
      </p:sp>
      <p:sp>
        <p:nvSpPr>
          <p:cNvPr id="3" name="Untertitel 2"/>
          <p:cNvSpPr>
            <a:spLocks noGrp="1"/>
          </p:cNvSpPr>
          <p:nvPr>
            <p:ph type="subTitle" idx="1"/>
          </p:nvPr>
        </p:nvSpPr>
        <p:spPr>
          <a:xfrm>
            <a:off x="897360" y="2060848"/>
            <a:ext cx="7560840" cy="4536504"/>
          </a:xfrm>
        </p:spPr>
        <p:txBody>
          <a:bodyPr>
            <a:normAutofit fontScale="25000" lnSpcReduction="20000"/>
          </a:bodyPr>
          <a:lstStyle/>
          <a:p>
            <a:pPr marL="538163" lvl="0" indent="-538163" algn="l">
              <a:spcAft>
                <a:spcPts val="600"/>
              </a:spcAft>
              <a:buFont typeface="+mj-lt"/>
              <a:buAutoNum type="arabicPeriod"/>
              <a:tabLst>
                <a:tab pos="1260475" algn="l"/>
              </a:tabLst>
            </a:pPr>
            <a:r>
              <a:rPr lang="de-DE" sz="5200" b="1" dirty="0">
                <a:solidFill>
                  <a:schemeClr val="tx1"/>
                </a:solidFill>
              </a:rPr>
              <a:t>Eröffnung und Feststellung der ordnungsgemäßen Einberufung, sowie Feststellung der Beschlussfähigkeit durch den 1. Vorsitzenden</a:t>
            </a:r>
          </a:p>
          <a:p>
            <a:pPr marL="538163" lvl="0" indent="-538163" algn="l">
              <a:spcAft>
                <a:spcPts val="600"/>
              </a:spcAft>
              <a:buFont typeface="+mj-lt"/>
              <a:buAutoNum type="arabicPeriod"/>
              <a:tabLst>
                <a:tab pos="1260475" algn="l"/>
              </a:tabLst>
            </a:pPr>
            <a:r>
              <a:rPr lang="de-DE" sz="5200" b="1" dirty="0">
                <a:solidFill>
                  <a:schemeClr val="tx1"/>
                </a:solidFill>
              </a:rPr>
              <a:t>Bericht des Vorstands durch den 1. Vorsitzenden</a:t>
            </a:r>
          </a:p>
          <a:p>
            <a:pPr marL="538163" lvl="0" indent="-538163" algn="l">
              <a:spcAft>
                <a:spcPts val="600"/>
              </a:spcAft>
              <a:buFont typeface="+mj-lt"/>
              <a:buAutoNum type="arabicPeriod"/>
              <a:tabLst>
                <a:tab pos="1260475" algn="l"/>
              </a:tabLst>
            </a:pPr>
            <a:r>
              <a:rPr lang="de-DE" sz="5200" b="1" dirty="0">
                <a:solidFill>
                  <a:schemeClr val="tx1"/>
                </a:solidFill>
              </a:rPr>
              <a:t>Kassenbericht 1. Vorsitzenden und Bericht der Kassenprüfer</a:t>
            </a:r>
          </a:p>
          <a:p>
            <a:pPr marL="714375" lvl="1" algn="l">
              <a:spcAft>
                <a:spcPts val="600"/>
              </a:spcAft>
              <a:tabLst>
                <a:tab pos="712788" algn="l"/>
                <a:tab pos="1260475" algn="l"/>
              </a:tabLst>
            </a:pPr>
            <a:r>
              <a:rPr lang="de-DE" sz="5200" b="1" dirty="0">
                <a:solidFill>
                  <a:schemeClr val="tx1"/>
                </a:solidFill>
              </a:rPr>
              <a:t>a. Entlastung des geschäftsführenden Vorstandes</a:t>
            </a:r>
          </a:p>
          <a:p>
            <a:pPr marL="538163" lvl="0" indent="-538163" algn="l">
              <a:spcAft>
                <a:spcPts val="600"/>
              </a:spcAft>
              <a:buFont typeface="+mj-lt"/>
              <a:buAutoNum type="arabicPeriod"/>
              <a:tabLst>
                <a:tab pos="1260475" algn="l"/>
              </a:tabLst>
            </a:pPr>
            <a:r>
              <a:rPr lang="de-DE" sz="5200" b="1" dirty="0">
                <a:solidFill>
                  <a:schemeClr val="tx1"/>
                </a:solidFill>
              </a:rPr>
              <a:t>Wahl eines neuen Kassenprüfers</a:t>
            </a:r>
          </a:p>
          <a:p>
            <a:pPr marL="538163" lvl="0" indent="-538163" algn="l">
              <a:spcAft>
                <a:spcPts val="600"/>
              </a:spcAft>
              <a:buFont typeface="+mj-lt"/>
              <a:buAutoNum type="arabicPeriod"/>
              <a:tabLst>
                <a:tab pos="1260475" algn="l"/>
              </a:tabLst>
            </a:pPr>
            <a:r>
              <a:rPr lang="de-DE" sz="5200" b="1" dirty="0">
                <a:solidFill>
                  <a:schemeClr val="tx1"/>
                </a:solidFill>
              </a:rPr>
              <a:t>Aufwandsentschädigung für Vorstand und Abteilungsleiter</a:t>
            </a:r>
          </a:p>
          <a:p>
            <a:pPr marL="538163" lvl="0" indent="-538163" algn="l">
              <a:spcAft>
                <a:spcPts val="600"/>
              </a:spcAft>
              <a:buFont typeface="+mj-lt"/>
              <a:buAutoNum type="arabicPeriod"/>
              <a:tabLst>
                <a:tab pos="1260475" algn="l"/>
              </a:tabLst>
            </a:pPr>
            <a:r>
              <a:rPr lang="de-DE" sz="5200" b="1" dirty="0">
                <a:solidFill>
                  <a:schemeClr val="tx1"/>
                </a:solidFill>
              </a:rPr>
              <a:t>Haushaltsvoranschlag 2026</a:t>
            </a:r>
          </a:p>
          <a:p>
            <a:pPr marL="714375" lvl="1" algn="l">
              <a:spcAft>
                <a:spcPts val="600"/>
              </a:spcAft>
              <a:tabLst>
                <a:tab pos="712788" algn="l"/>
                <a:tab pos="1260475" algn="l"/>
              </a:tabLst>
            </a:pPr>
            <a:r>
              <a:rPr lang="de-DE" sz="5200" b="1" dirty="0">
                <a:solidFill>
                  <a:schemeClr val="tx1"/>
                </a:solidFill>
              </a:rPr>
              <a:t>a. Genehmigung des Haushaltsvoranschlages 2026 (Abstimmung)</a:t>
            </a:r>
          </a:p>
          <a:p>
            <a:pPr marL="538163" indent="-538163" algn="l">
              <a:spcAft>
                <a:spcPts val="600"/>
              </a:spcAft>
              <a:buFont typeface="+mj-lt"/>
              <a:buAutoNum type="arabicPeriod"/>
              <a:tabLst>
                <a:tab pos="1260475" algn="l"/>
              </a:tabLst>
            </a:pPr>
            <a:r>
              <a:rPr lang="de-DE" sz="5200" b="1" dirty="0">
                <a:solidFill>
                  <a:schemeClr val="tx1"/>
                </a:solidFill>
              </a:rPr>
              <a:t>Ehrungen</a:t>
            </a:r>
          </a:p>
          <a:p>
            <a:pPr marL="538163" lvl="0" indent="-538163" algn="l">
              <a:spcAft>
                <a:spcPts val="600"/>
              </a:spcAft>
              <a:buFont typeface="+mj-lt"/>
              <a:buAutoNum type="arabicPeriod"/>
              <a:tabLst>
                <a:tab pos="1260475" algn="l"/>
              </a:tabLst>
            </a:pPr>
            <a:r>
              <a:rPr lang="de-DE" sz="5200" b="1" dirty="0">
                <a:solidFill>
                  <a:schemeClr val="tx1"/>
                </a:solidFill>
              </a:rPr>
              <a:t>Wahlen zum Vorstand </a:t>
            </a:r>
          </a:p>
          <a:p>
            <a:pPr marL="714375" lvl="1" algn="l">
              <a:spcAft>
                <a:spcPts val="600"/>
              </a:spcAft>
              <a:tabLst>
                <a:tab pos="712788" algn="l"/>
                <a:tab pos="1260475" algn="l"/>
              </a:tabLst>
            </a:pPr>
            <a:r>
              <a:rPr lang="de-DE" sz="5200" b="1" dirty="0">
                <a:solidFill>
                  <a:schemeClr val="tx1"/>
                </a:solidFill>
              </a:rPr>
              <a:t>a. 3. Vorsitzende / -r</a:t>
            </a:r>
          </a:p>
          <a:p>
            <a:pPr marL="538163" lvl="0" indent="-538163" algn="l">
              <a:spcAft>
                <a:spcPts val="600"/>
              </a:spcAft>
              <a:buFont typeface="+mj-lt"/>
              <a:buAutoNum type="arabicPeriod"/>
              <a:tabLst>
                <a:tab pos="1260475" algn="l"/>
              </a:tabLst>
            </a:pPr>
            <a:r>
              <a:rPr lang="de-DE" sz="5200" b="1" dirty="0">
                <a:solidFill>
                  <a:schemeClr val="tx1"/>
                </a:solidFill>
              </a:rPr>
              <a:t>Satzungsänderung</a:t>
            </a:r>
          </a:p>
          <a:p>
            <a:pPr marL="538163" lvl="0" indent="-538163" algn="l">
              <a:spcAft>
                <a:spcPts val="600"/>
              </a:spcAft>
              <a:buFont typeface="+mj-lt"/>
              <a:buAutoNum type="arabicPeriod"/>
              <a:tabLst>
                <a:tab pos="1260475" algn="l"/>
              </a:tabLst>
            </a:pPr>
            <a:r>
              <a:rPr lang="de-DE" sz="5200" b="1" dirty="0">
                <a:solidFill>
                  <a:schemeClr val="tx1"/>
                </a:solidFill>
              </a:rPr>
              <a:t>Verschiedenes / Anträge zur Tagesordnung</a:t>
            </a:r>
          </a:p>
          <a:p>
            <a:endParaRPr lang="de-DE" dirty="0"/>
          </a:p>
        </p:txBody>
      </p:sp>
    </p:spTree>
    <p:extLst>
      <p:ext uri="{BB962C8B-B14F-4D97-AF65-F5344CB8AC3E}">
        <p14:creationId xmlns:p14="http://schemas.microsoft.com/office/powerpoint/2010/main" val="312132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EC310A-B3C6-2DBC-3D31-CE2D319D83E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0D41949-4ED2-15F2-5969-9B07F341E40C}"/>
              </a:ext>
            </a:extLst>
          </p:cNvPr>
          <p:cNvSpPr>
            <a:spLocks noGrp="1"/>
          </p:cNvSpPr>
          <p:nvPr>
            <p:ph type="title"/>
          </p:nvPr>
        </p:nvSpPr>
        <p:spPr/>
        <p:txBody>
          <a:bodyPr/>
          <a:lstStyle/>
          <a:p>
            <a:pPr marL="19050" lvl="0" algn="l">
              <a:tabLst>
                <a:tab pos="361950" algn="l"/>
              </a:tabLst>
            </a:pPr>
            <a:r>
              <a:rPr lang="de-DE" sz="2000" b="1" dirty="0">
                <a:solidFill>
                  <a:schemeClr val="tx1"/>
                </a:solidFill>
              </a:rPr>
              <a:t>7. 	Ehrungen</a:t>
            </a:r>
          </a:p>
        </p:txBody>
      </p:sp>
      <p:sp>
        <p:nvSpPr>
          <p:cNvPr id="5" name="Inhaltsplatzhalter 2">
            <a:extLst>
              <a:ext uri="{FF2B5EF4-FFF2-40B4-BE49-F238E27FC236}">
                <a16:creationId xmlns:a16="http://schemas.microsoft.com/office/drawing/2014/main" id="{FBA7ADA9-BD84-9835-8A6A-39A85EB93096}"/>
              </a:ext>
            </a:extLst>
          </p:cNvPr>
          <p:cNvSpPr>
            <a:spLocks noGrp="1"/>
          </p:cNvSpPr>
          <p:nvPr>
            <p:ph idx="1"/>
          </p:nvPr>
        </p:nvSpPr>
        <p:spPr>
          <a:xfrm>
            <a:off x="564332" y="1687097"/>
            <a:ext cx="3672408" cy="1184099"/>
          </a:xfrm>
        </p:spPr>
        <p:txBody>
          <a:bodyPr>
            <a:normAutofit/>
          </a:bodyPr>
          <a:lstStyle/>
          <a:p>
            <a:pPr marL="0" indent="0">
              <a:buNone/>
            </a:pPr>
            <a:endParaRPr lang="de-DE" dirty="0"/>
          </a:p>
          <a:p>
            <a:pPr lvl="1"/>
            <a:r>
              <a:rPr lang="de-DE" sz="1800" b="1" dirty="0"/>
              <a:t>70 Jahre</a:t>
            </a:r>
          </a:p>
          <a:p>
            <a:pPr lvl="2"/>
            <a:r>
              <a:rPr lang="de-DE" sz="1700" dirty="0"/>
              <a:t>Günther Kuck</a:t>
            </a:r>
            <a:endParaRPr lang="de-DE" sz="1400" dirty="0"/>
          </a:p>
        </p:txBody>
      </p:sp>
      <p:sp>
        <p:nvSpPr>
          <p:cNvPr id="3" name="Inhaltsplatzhalter 2">
            <a:extLst>
              <a:ext uri="{FF2B5EF4-FFF2-40B4-BE49-F238E27FC236}">
                <a16:creationId xmlns:a16="http://schemas.microsoft.com/office/drawing/2014/main" id="{DAB4DBE4-96F1-3A56-09C5-FA7AFFDB0ED9}"/>
              </a:ext>
            </a:extLst>
          </p:cNvPr>
          <p:cNvSpPr txBox="1">
            <a:spLocks/>
          </p:cNvSpPr>
          <p:nvPr/>
        </p:nvSpPr>
        <p:spPr>
          <a:xfrm>
            <a:off x="564332" y="2844376"/>
            <a:ext cx="3672408" cy="106613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chemeClr val="tx2"/>
              </a:buClr>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Clr>
                <a:schemeClr val="tx2"/>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914400" lvl="2" indent="0">
              <a:buFont typeface="Arial" panose="020B0604020202020204" pitchFamily="34" charset="0"/>
              <a:buNone/>
            </a:pPr>
            <a:endParaRPr lang="de-DE" sz="1400" dirty="0"/>
          </a:p>
          <a:p>
            <a:pPr lvl="1"/>
            <a:r>
              <a:rPr lang="de-DE" sz="1800" b="1" dirty="0"/>
              <a:t>50 Jahre</a:t>
            </a:r>
          </a:p>
          <a:p>
            <a:pPr lvl="2"/>
            <a:r>
              <a:rPr lang="de-DE" sz="1700" dirty="0"/>
              <a:t>Hans Kreye</a:t>
            </a:r>
          </a:p>
        </p:txBody>
      </p:sp>
      <p:sp>
        <p:nvSpPr>
          <p:cNvPr id="4" name="Inhaltsplatzhalter 2">
            <a:extLst>
              <a:ext uri="{FF2B5EF4-FFF2-40B4-BE49-F238E27FC236}">
                <a16:creationId xmlns:a16="http://schemas.microsoft.com/office/drawing/2014/main" id="{A1CF291A-8357-B1E3-72FA-C0210B334AE6}"/>
              </a:ext>
            </a:extLst>
          </p:cNvPr>
          <p:cNvSpPr txBox="1">
            <a:spLocks/>
          </p:cNvSpPr>
          <p:nvPr/>
        </p:nvSpPr>
        <p:spPr>
          <a:xfrm>
            <a:off x="2400536" y="1556792"/>
            <a:ext cx="3672408" cy="50405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chemeClr val="tx2"/>
              </a:buClr>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Clr>
                <a:schemeClr val="tx2"/>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de-DE" b="1" u="sng" dirty="0"/>
              <a:t>Jubiläen</a:t>
            </a:r>
            <a:endParaRPr lang="de-DE" sz="1400" dirty="0"/>
          </a:p>
          <a:p>
            <a:pPr lvl="2"/>
            <a:endParaRPr lang="de-DE" sz="1400" dirty="0"/>
          </a:p>
        </p:txBody>
      </p:sp>
      <p:sp>
        <p:nvSpPr>
          <p:cNvPr id="9" name="Inhaltsplatzhalter 2">
            <a:extLst>
              <a:ext uri="{FF2B5EF4-FFF2-40B4-BE49-F238E27FC236}">
                <a16:creationId xmlns:a16="http://schemas.microsoft.com/office/drawing/2014/main" id="{4112EC63-DF7D-6309-EF1D-DE6D0AB52954}"/>
              </a:ext>
            </a:extLst>
          </p:cNvPr>
          <p:cNvSpPr txBox="1">
            <a:spLocks/>
          </p:cNvSpPr>
          <p:nvPr/>
        </p:nvSpPr>
        <p:spPr>
          <a:xfrm>
            <a:off x="4572000" y="1838198"/>
            <a:ext cx="3672408" cy="102136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chemeClr val="tx2"/>
              </a:buClr>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Clr>
                <a:schemeClr val="tx2"/>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914400" lvl="2" indent="0">
              <a:buFont typeface="Arial" panose="020B0604020202020204" pitchFamily="34" charset="0"/>
              <a:buNone/>
            </a:pPr>
            <a:endParaRPr lang="de-DE" sz="1400" dirty="0"/>
          </a:p>
          <a:p>
            <a:pPr lvl="1"/>
            <a:r>
              <a:rPr lang="de-DE" sz="1800" b="1" dirty="0"/>
              <a:t>60 Jahre</a:t>
            </a:r>
          </a:p>
          <a:p>
            <a:pPr lvl="2"/>
            <a:r>
              <a:rPr lang="de-DE" sz="1700" dirty="0"/>
              <a:t>Hinrich </a:t>
            </a:r>
            <a:r>
              <a:rPr lang="de-DE" sz="1700" dirty="0" err="1"/>
              <a:t>Bunjes</a:t>
            </a:r>
            <a:endParaRPr lang="de-DE" sz="1400" dirty="0"/>
          </a:p>
          <a:p>
            <a:pPr lvl="2"/>
            <a:endParaRPr lang="de-DE" sz="1400" dirty="0"/>
          </a:p>
        </p:txBody>
      </p:sp>
      <p:sp>
        <p:nvSpPr>
          <p:cNvPr id="6" name="Inhaltsplatzhalter 2">
            <a:extLst>
              <a:ext uri="{FF2B5EF4-FFF2-40B4-BE49-F238E27FC236}">
                <a16:creationId xmlns:a16="http://schemas.microsoft.com/office/drawing/2014/main" id="{0B90CC67-D528-E6E2-92BC-D13EA4B9022B}"/>
              </a:ext>
            </a:extLst>
          </p:cNvPr>
          <p:cNvSpPr txBox="1">
            <a:spLocks/>
          </p:cNvSpPr>
          <p:nvPr/>
        </p:nvSpPr>
        <p:spPr>
          <a:xfrm>
            <a:off x="4572000" y="2817356"/>
            <a:ext cx="4176464" cy="190821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chemeClr val="tx2"/>
              </a:buClr>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Clr>
                <a:schemeClr val="tx2"/>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914400" lvl="2" indent="0">
              <a:buFont typeface="Arial" panose="020B0604020202020204" pitchFamily="34" charset="0"/>
              <a:buNone/>
            </a:pPr>
            <a:endParaRPr lang="de-DE" sz="1400" dirty="0"/>
          </a:p>
          <a:p>
            <a:pPr lvl="1"/>
            <a:r>
              <a:rPr lang="de-DE" sz="1800" b="1" dirty="0"/>
              <a:t>40 Jahre</a:t>
            </a:r>
          </a:p>
          <a:p>
            <a:pPr lvl="2"/>
            <a:r>
              <a:rPr lang="de-DE" sz="1700" dirty="0"/>
              <a:t>Heiko Reins</a:t>
            </a:r>
          </a:p>
          <a:p>
            <a:pPr lvl="2"/>
            <a:r>
              <a:rPr lang="de-DE" sz="1700" dirty="0"/>
              <a:t>Nadine Hinrichs</a:t>
            </a:r>
          </a:p>
          <a:p>
            <a:pPr lvl="2"/>
            <a:r>
              <a:rPr lang="de-DE" sz="1700" dirty="0"/>
              <a:t>Timo Kauer</a:t>
            </a:r>
          </a:p>
          <a:p>
            <a:pPr lvl="2"/>
            <a:r>
              <a:rPr lang="de-DE" sz="1700" dirty="0"/>
              <a:t>Tim Jasper</a:t>
            </a:r>
          </a:p>
        </p:txBody>
      </p:sp>
      <p:sp>
        <p:nvSpPr>
          <p:cNvPr id="7" name="Inhaltsplatzhalter 2">
            <a:extLst>
              <a:ext uri="{FF2B5EF4-FFF2-40B4-BE49-F238E27FC236}">
                <a16:creationId xmlns:a16="http://schemas.microsoft.com/office/drawing/2014/main" id="{6844B97E-0642-756C-2DED-7A9585DCDD22}"/>
              </a:ext>
            </a:extLst>
          </p:cNvPr>
          <p:cNvSpPr txBox="1">
            <a:spLocks/>
          </p:cNvSpPr>
          <p:nvPr/>
        </p:nvSpPr>
        <p:spPr>
          <a:xfrm>
            <a:off x="543581" y="4347102"/>
            <a:ext cx="4176464" cy="190821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chemeClr val="tx2"/>
              </a:buClr>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Clr>
                <a:schemeClr val="tx2"/>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914400" lvl="2" indent="0">
              <a:buFont typeface="Arial" panose="020B0604020202020204" pitchFamily="34" charset="0"/>
              <a:buNone/>
            </a:pPr>
            <a:endParaRPr lang="de-DE" sz="1400" dirty="0"/>
          </a:p>
          <a:p>
            <a:pPr lvl="1"/>
            <a:r>
              <a:rPr lang="de-DE" sz="1800" b="1" dirty="0"/>
              <a:t>25 Jahre</a:t>
            </a:r>
          </a:p>
          <a:p>
            <a:pPr lvl="2"/>
            <a:r>
              <a:rPr lang="de-DE" sz="1700" dirty="0"/>
              <a:t>Daniel </a:t>
            </a:r>
            <a:r>
              <a:rPr lang="de-DE" sz="1700" dirty="0" err="1"/>
              <a:t>Knutzen</a:t>
            </a:r>
            <a:endParaRPr lang="de-DE" sz="1700" dirty="0"/>
          </a:p>
          <a:p>
            <a:pPr lvl="2"/>
            <a:r>
              <a:rPr lang="de-DE" sz="1700" dirty="0"/>
              <a:t>Joachim </a:t>
            </a:r>
            <a:r>
              <a:rPr lang="de-DE" sz="1700" dirty="0" err="1"/>
              <a:t>Rusin</a:t>
            </a:r>
            <a:endParaRPr lang="de-DE" sz="1700" dirty="0"/>
          </a:p>
          <a:p>
            <a:pPr lvl="2"/>
            <a:r>
              <a:rPr lang="de-DE" sz="1700" dirty="0"/>
              <a:t>Heiko Menke</a:t>
            </a:r>
          </a:p>
          <a:p>
            <a:pPr lvl="2"/>
            <a:r>
              <a:rPr lang="de-DE" sz="1700" dirty="0"/>
              <a:t>Marion Fuhrken</a:t>
            </a:r>
          </a:p>
        </p:txBody>
      </p:sp>
    </p:spTree>
    <p:extLst>
      <p:ext uri="{BB962C8B-B14F-4D97-AF65-F5344CB8AC3E}">
        <p14:creationId xmlns:p14="http://schemas.microsoft.com/office/powerpoint/2010/main" val="815165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3" grpId="0"/>
      <p:bldP spid="9" grpId="0"/>
      <p:bldP spid="6" grpId="0"/>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E2C0E-07C4-06AF-4BD9-9D3D4F3017D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5C2FA97-A7E1-039F-8368-715666FA1205}"/>
              </a:ext>
            </a:extLst>
          </p:cNvPr>
          <p:cNvSpPr>
            <a:spLocks noGrp="1"/>
          </p:cNvSpPr>
          <p:nvPr>
            <p:ph type="title"/>
          </p:nvPr>
        </p:nvSpPr>
        <p:spPr>
          <a:xfrm>
            <a:off x="1691680" y="274638"/>
            <a:ext cx="5256584" cy="1066130"/>
          </a:xfrm>
        </p:spPr>
        <p:txBody>
          <a:bodyPr/>
          <a:lstStyle/>
          <a:p>
            <a:pPr algn="l">
              <a:tabLst>
                <a:tab pos="361950" algn="l"/>
              </a:tabLst>
            </a:pPr>
            <a:r>
              <a:rPr lang="de-DE" sz="2000" dirty="0"/>
              <a:t>8. 	Wahlen zum Vorstand </a:t>
            </a:r>
            <a:br>
              <a:rPr lang="de-DE" sz="2000" dirty="0"/>
            </a:br>
            <a:r>
              <a:rPr lang="de-DE" sz="2000" dirty="0"/>
              <a:t>	a. 3. Vorsitzende*r</a:t>
            </a:r>
          </a:p>
        </p:txBody>
      </p:sp>
      <p:sp>
        <p:nvSpPr>
          <p:cNvPr id="5" name="Inhaltsplatzhalter 2">
            <a:extLst>
              <a:ext uri="{FF2B5EF4-FFF2-40B4-BE49-F238E27FC236}">
                <a16:creationId xmlns:a16="http://schemas.microsoft.com/office/drawing/2014/main" id="{8306C2B6-827D-1946-ADB6-FE97A4FD5729}"/>
              </a:ext>
            </a:extLst>
          </p:cNvPr>
          <p:cNvSpPr>
            <a:spLocks noGrp="1"/>
          </p:cNvSpPr>
          <p:nvPr>
            <p:ph idx="1"/>
          </p:nvPr>
        </p:nvSpPr>
        <p:spPr>
          <a:xfrm>
            <a:off x="395536" y="1556792"/>
            <a:ext cx="8640960" cy="4525963"/>
          </a:xfrm>
        </p:spPr>
        <p:txBody>
          <a:bodyPr>
            <a:normAutofit/>
          </a:bodyPr>
          <a:lstStyle/>
          <a:p>
            <a:pPr>
              <a:tabLst>
                <a:tab pos="2328863" algn="l"/>
              </a:tabLst>
            </a:pPr>
            <a:r>
              <a:rPr lang="de-DE" b="1" dirty="0">
                <a:sym typeface="Wingdings" panose="05000000000000000000" pitchFamily="2" charset="2"/>
              </a:rPr>
              <a:t>Wahlen zum 3. Vorsitzenden / -r</a:t>
            </a:r>
          </a:p>
          <a:p>
            <a:pPr lvl="1">
              <a:tabLst>
                <a:tab pos="2328863" algn="l"/>
              </a:tabLst>
            </a:pPr>
            <a:r>
              <a:rPr lang="de-DE" dirty="0">
                <a:sym typeface="Wingdings" panose="05000000000000000000" pitchFamily="2" charset="2"/>
              </a:rPr>
              <a:t>Vorschläge / Kandidaten</a:t>
            </a:r>
          </a:p>
          <a:p>
            <a:pPr lvl="2">
              <a:tabLst>
                <a:tab pos="2328863" algn="l"/>
              </a:tabLst>
            </a:pPr>
            <a:r>
              <a:rPr lang="de-DE" dirty="0">
                <a:sym typeface="Wingdings" panose="05000000000000000000" pitchFamily="2" charset="2"/>
              </a:rPr>
              <a:t>…</a:t>
            </a:r>
          </a:p>
          <a:p>
            <a:pPr>
              <a:tabLst>
                <a:tab pos="2328863" algn="l"/>
              </a:tabLst>
            </a:pPr>
            <a:endParaRPr lang="de-DE" b="1" dirty="0">
              <a:sym typeface="Wingdings" panose="05000000000000000000" pitchFamily="2" charset="2"/>
            </a:endParaRPr>
          </a:p>
          <a:p>
            <a:pPr>
              <a:tabLst>
                <a:tab pos="2328863" algn="l"/>
              </a:tabLst>
            </a:pPr>
            <a:r>
              <a:rPr lang="de-DE" b="1" dirty="0">
                <a:sym typeface="Wingdings" panose="05000000000000000000" pitchFamily="2" charset="2"/>
              </a:rPr>
              <a:t>Abstimmung durch Mitglieder</a:t>
            </a:r>
          </a:p>
          <a:p>
            <a:pPr marL="914400" lvl="2" indent="0">
              <a:buNone/>
              <a:tabLst>
                <a:tab pos="2328863" algn="l"/>
              </a:tabLst>
            </a:pPr>
            <a:endParaRPr lang="de-DE" dirty="0">
              <a:sym typeface="Wingdings" panose="05000000000000000000" pitchFamily="2" charset="2"/>
            </a:endParaRPr>
          </a:p>
          <a:p>
            <a:pPr lvl="2">
              <a:tabLst>
                <a:tab pos="2328863" algn="l"/>
              </a:tabLst>
            </a:pPr>
            <a:endParaRPr lang="de-DE" dirty="0">
              <a:sym typeface="Wingdings" panose="05000000000000000000" pitchFamily="2" charset="2"/>
            </a:endParaRPr>
          </a:p>
          <a:p>
            <a:pPr marL="914400" lvl="2" indent="0">
              <a:buNone/>
              <a:tabLst>
                <a:tab pos="2328863" algn="l"/>
              </a:tabLst>
            </a:pPr>
            <a:endParaRPr lang="de-DE" dirty="0">
              <a:sym typeface="Wingdings" panose="05000000000000000000" pitchFamily="2" charset="2"/>
            </a:endParaRPr>
          </a:p>
        </p:txBody>
      </p:sp>
    </p:spTree>
    <p:extLst>
      <p:ext uri="{BB962C8B-B14F-4D97-AF65-F5344CB8AC3E}">
        <p14:creationId xmlns:p14="http://schemas.microsoft.com/office/powerpoint/2010/main" val="10267824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lvl="0" algn="l"/>
            <a:r>
              <a:rPr lang="de-DE" sz="2000" dirty="0"/>
              <a:t>9. Satzungsänderung</a:t>
            </a:r>
          </a:p>
        </p:txBody>
      </p:sp>
      <p:sp>
        <p:nvSpPr>
          <p:cNvPr id="4" name="Inhaltsplatzhalter 3"/>
          <p:cNvSpPr>
            <a:spLocks noGrp="1"/>
          </p:cNvSpPr>
          <p:nvPr>
            <p:ph idx="1"/>
          </p:nvPr>
        </p:nvSpPr>
        <p:spPr/>
        <p:txBody>
          <a:bodyPr>
            <a:normAutofit/>
          </a:bodyPr>
          <a:lstStyle/>
          <a:p>
            <a:pPr marL="0" indent="0">
              <a:buNone/>
            </a:pPr>
            <a:r>
              <a:rPr lang="de-DE" sz="1600" b="1" u="sng" dirty="0">
                <a:effectLst/>
                <a:ea typeface="Times New Roman" panose="02020603050405020304" pitchFamily="18" charset="0"/>
              </a:rPr>
              <a:t>Alter </a:t>
            </a:r>
            <a:r>
              <a:rPr lang="de-DE" sz="1600" b="1" u="sng" dirty="0" err="1">
                <a:effectLst/>
                <a:ea typeface="Times New Roman" panose="02020603050405020304" pitchFamily="18" charset="0"/>
              </a:rPr>
              <a:t>Satzungtext</a:t>
            </a:r>
            <a:r>
              <a:rPr lang="de-DE" sz="1600" b="1" u="sng" dirty="0">
                <a:effectLst/>
                <a:ea typeface="Times New Roman" panose="02020603050405020304" pitchFamily="18" charset="0"/>
              </a:rPr>
              <a:t>:</a:t>
            </a:r>
            <a:endParaRPr lang="de-DE" sz="1600" b="1" dirty="0">
              <a:ea typeface="Times New Roman" panose="02020603050405020304" pitchFamily="18" charset="0"/>
              <a:cs typeface="TimesNewRomanPS-BoldMT"/>
            </a:endParaRPr>
          </a:p>
          <a:p>
            <a:pPr marL="0" indent="0">
              <a:buNone/>
            </a:pPr>
            <a:r>
              <a:rPr lang="de-DE" sz="1400" b="1" dirty="0">
                <a:effectLst/>
                <a:ea typeface="Times New Roman" panose="02020603050405020304" pitchFamily="18" charset="0"/>
                <a:cs typeface="TimesNewRomanPS-BoldMT"/>
              </a:rPr>
              <a:t>§ 1: Name, Sitz, Geschäftsjahr</a:t>
            </a:r>
            <a:r>
              <a:rPr lang="de-DE" sz="1400" dirty="0">
                <a:effectLst/>
                <a:ea typeface="Times New Roman" panose="02020603050405020304" pitchFamily="18" charset="0"/>
                <a:cs typeface="TimesNewRomanPSMT"/>
              </a:rPr>
              <a:t> </a:t>
            </a:r>
            <a:endParaRPr lang="de-DE" sz="1400" dirty="0">
              <a:effectLst/>
              <a:ea typeface="Times New Roman" panose="02020603050405020304" pitchFamily="18" charset="0"/>
            </a:endParaRPr>
          </a:p>
          <a:p>
            <a:pPr marL="0" indent="0" algn="just">
              <a:buNone/>
              <a:tabLst>
                <a:tab pos="536575" algn="l"/>
                <a:tab pos="982663" algn="l"/>
              </a:tabLst>
            </a:pPr>
            <a:endParaRPr lang="de-DE" sz="1400" dirty="0">
              <a:effectLst/>
              <a:ea typeface="Times New Roman" panose="02020603050405020304" pitchFamily="18" charset="0"/>
              <a:cs typeface="TimesNewRomanPSMT"/>
            </a:endParaRPr>
          </a:p>
          <a:p>
            <a:pPr marL="0" indent="0" algn="just">
              <a:buNone/>
              <a:tabLst>
                <a:tab pos="536575" algn="l"/>
                <a:tab pos="982663" algn="l"/>
              </a:tabLst>
            </a:pPr>
            <a:r>
              <a:rPr lang="de-DE" sz="1400" dirty="0">
                <a:effectLst/>
                <a:ea typeface="Times New Roman" panose="02020603050405020304" pitchFamily="18" charset="0"/>
                <a:cs typeface="TimesNewRomanPSMT"/>
              </a:rPr>
              <a:t>§ 1 Nr. 1	Der Verein führt den Namen "Turn- und Sportverein Lehmden von 1908".</a:t>
            </a:r>
          </a:p>
          <a:p>
            <a:pPr marL="0" indent="0" algn="just">
              <a:buNone/>
              <a:tabLst>
                <a:tab pos="536575" algn="l"/>
                <a:tab pos="982663" algn="l"/>
              </a:tabLst>
            </a:pPr>
            <a:r>
              <a:rPr lang="de-DE" sz="1400" dirty="0">
                <a:effectLst/>
                <a:ea typeface="Times New Roman" panose="02020603050405020304" pitchFamily="18" charset="0"/>
                <a:cs typeface="TimesNewRomanPSMT"/>
              </a:rPr>
              <a:t>		Er ist in das Vereinsregister beim Amtsgericht unter der Nr. 120233 eingetragen.</a:t>
            </a:r>
          </a:p>
          <a:p>
            <a:pPr marL="0" indent="0" algn="just">
              <a:buNone/>
              <a:tabLst>
                <a:tab pos="536575" algn="l"/>
                <a:tab pos="982663" algn="l"/>
              </a:tabLst>
            </a:pPr>
            <a:r>
              <a:rPr lang="de-DE" sz="1400" dirty="0">
                <a:effectLst/>
                <a:ea typeface="Times New Roman" panose="02020603050405020304" pitchFamily="18" charset="0"/>
                <a:cs typeface="TimesNewRomanPSMT"/>
              </a:rPr>
              <a:t>§ 1 Nr. 2 	Der Verein hat seinen Sitz in Hahn-Lehmden.</a:t>
            </a:r>
          </a:p>
          <a:p>
            <a:pPr marL="0" indent="0" algn="just">
              <a:buNone/>
              <a:tabLst>
                <a:tab pos="536575" algn="l"/>
                <a:tab pos="982663" algn="l"/>
              </a:tabLst>
            </a:pPr>
            <a:r>
              <a:rPr lang="de-DE" sz="1400" dirty="0">
                <a:effectLst/>
                <a:ea typeface="Times New Roman" panose="02020603050405020304" pitchFamily="18" charset="0"/>
                <a:cs typeface="TimesNewRomanPSMT"/>
              </a:rPr>
              <a:t>§ 1 Nr. 3 	Der Verein ist politisch, ethnisch und konfessionell neutral.</a:t>
            </a:r>
          </a:p>
          <a:p>
            <a:pPr marL="0" indent="0" algn="just">
              <a:buNone/>
              <a:tabLst>
                <a:tab pos="536575" algn="l"/>
                <a:tab pos="982663" algn="l"/>
              </a:tabLst>
            </a:pPr>
            <a:r>
              <a:rPr lang="de-DE" sz="1400" dirty="0">
                <a:effectLst/>
                <a:ea typeface="Times New Roman" panose="02020603050405020304" pitchFamily="18" charset="0"/>
                <a:cs typeface="TimesNewRomanPSMT"/>
              </a:rPr>
              <a:t>		Der Verein ist Mitglied im Landessportbund Niedersachsen e.V. und im 				Kreissportbund Ammerland e.V..</a:t>
            </a:r>
          </a:p>
          <a:p>
            <a:pPr marL="0" indent="0" algn="just">
              <a:buNone/>
              <a:tabLst>
                <a:tab pos="536575" algn="l"/>
                <a:tab pos="982663" algn="l"/>
              </a:tabLst>
            </a:pPr>
            <a:r>
              <a:rPr lang="de-DE" sz="1400" dirty="0">
                <a:effectLst/>
                <a:ea typeface="Times New Roman" panose="02020603050405020304" pitchFamily="18" charset="0"/>
                <a:cs typeface="TimesNewRomanPSMT"/>
              </a:rPr>
              <a:t>§ 1 Nr. 4 	Das Geschäftsjahr des Vereins ist das Kalenderjahr.</a:t>
            </a:r>
          </a:p>
          <a:p>
            <a:pPr marL="0" indent="0" algn="just">
              <a:buNone/>
              <a:tabLst>
                <a:tab pos="536575" algn="l"/>
                <a:tab pos="982663" algn="l"/>
              </a:tabLst>
            </a:pPr>
            <a:r>
              <a:rPr lang="de-DE" sz="1400" dirty="0">
                <a:effectLst/>
                <a:ea typeface="Times New Roman" panose="02020603050405020304" pitchFamily="18" charset="0"/>
                <a:cs typeface="TimesNewRomanPSMT"/>
              </a:rPr>
              <a:t>§ 1 Nr. 5 	Der Verein verfolgt ausschließlich und unmittelbar gemeinnützige Zwecke i. S. d. 			Abschnitts "Steuerbegünstigte Zwecke" der Abgabenordnung.</a:t>
            </a:r>
          </a:p>
          <a:p>
            <a:pPr marL="0" indent="0">
              <a:buNone/>
            </a:pPr>
            <a:endParaRPr lang="de-DE" sz="1800" b="1" u="sng"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079298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29887D-E433-0C49-09FD-39C34AD384E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CA3E859-1E5A-D197-FFEC-D3870F1E4C7F}"/>
              </a:ext>
            </a:extLst>
          </p:cNvPr>
          <p:cNvSpPr>
            <a:spLocks noGrp="1"/>
          </p:cNvSpPr>
          <p:nvPr>
            <p:ph type="title"/>
          </p:nvPr>
        </p:nvSpPr>
        <p:spPr/>
        <p:txBody>
          <a:bodyPr/>
          <a:lstStyle/>
          <a:p>
            <a:pPr lvl="0" algn="l"/>
            <a:r>
              <a:rPr lang="de-DE" sz="2000" dirty="0"/>
              <a:t>9. Satzungsänderung</a:t>
            </a:r>
          </a:p>
        </p:txBody>
      </p:sp>
      <p:sp>
        <p:nvSpPr>
          <p:cNvPr id="4" name="Inhaltsplatzhalter 3">
            <a:extLst>
              <a:ext uri="{FF2B5EF4-FFF2-40B4-BE49-F238E27FC236}">
                <a16:creationId xmlns:a16="http://schemas.microsoft.com/office/drawing/2014/main" id="{20D20789-C3D5-B43E-4DA6-9398FE9749D0}"/>
              </a:ext>
            </a:extLst>
          </p:cNvPr>
          <p:cNvSpPr>
            <a:spLocks noGrp="1"/>
          </p:cNvSpPr>
          <p:nvPr>
            <p:ph idx="1"/>
          </p:nvPr>
        </p:nvSpPr>
        <p:spPr/>
        <p:txBody>
          <a:bodyPr>
            <a:normAutofit fontScale="92500" lnSpcReduction="10000"/>
          </a:bodyPr>
          <a:lstStyle/>
          <a:p>
            <a:pPr marL="0" indent="0">
              <a:buNone/>
            </a:pPr>
            <a:r>
              <a:rPr lang="de-DE" sz="1600" b="1" u="sng" dirty="0">
                <a:ea typeface="Times New Roman" panose="02020603050405020304" pitchFamily="18" charset="0"/>
              </a:rPr>
              <a:t>Neuer</a:t>
            </a:r>
            <a:r>
              <a:rPr lang="de-DE" sz="1600" b="1" u="sng" dirty="0">
                <a:effectLst/>
                <a:ea typeface="Times New Roman" panose="02020603050405020304" pitchFamily="18" charset="0"/>
              </a:rPr>
              <a:t> </a:t>
            </a:r>
            <a:r>
              <a:rPr lang="de-DE" sz="1600" b="1" u="sng" dirty="0" err="1">
                <a:effectLst/>
                <a:ea typeface="Times New Roman" panose="02020603050405020304" pitchFamily="18" charset="0"/>
              </a:rPr>
              <a:t>Satzungtext</a:t>
            </a:r>
            <a:r>
              <a:rPr lang="de-DE" sz="1600" b="1" u="sng" dirty="0">
                <a:effectLst/>
                <a:ea typeface="Times New Roman" panose="02020603050405020304" pitchFamily="18" charset="0"/>
              </a:rPr>
              <a:t>:</a:t>
            </a:r>
            <a:endParaRPr lang="de-DE" sz="1600" b="1" dirty="0">
              <a:ea typeface="Times New Roman" panose="02020603050405020304" pitchFamily="18" charset="0"/>
              <a:cs typeface="TimesNewRomanPS-BoldMT"/>
            </a:endParaRPr>
          </a:p>
          <a:p>
            <a:pPr marL="0" indent="0">
              <a:buNone/>
            </a:pPr>
            <a:r>
              <a:rPr lang="de-DE" sz="1400" b="1" dirty="0">
                <a:effectLst/>
                <a:ea typeface="Times New Roman" panose="02020603050405020304" pitchFamily="18" charset="0"/>
                <a:cs typeface="TimesNewRomanPS-BoldMT"/>
              </a:rPr>
              <a:t>§ 1: Name, Sitz, Geschäftsjahr</a:t>
            </a:r>
            <a:r>
              <a:rPr lang="de-DE" sz="1400" dirty="0">
                <a:effectLst/>
                <a:ea typeface="Times New Roman" panose="02020603050405020304" pitchFamily="18" charset="0"/>
                <a:cs typeface="TimesNewRomanPSMT"/>
              </a:rPr>
              <a:t> </a:t>
            </a:r>
            <a:endParaRPr lang="de-DE" sz="1400" dirty="0">
              <a:effectLst/>
              <a:ea typeface="Times New Roman" panose="02020603050405020304" pitchFamily="18" charset="0"/>
            </a:endParaRPr>
          </a:p>
          <a:p>
            <a:pPr marL="0" indent="0" algn="just">
              <a:buNone/>
              <a:tabLst>
                <a:tab pos="536575" algn="l"/>
                <a:tab pos="982663" algn="l"/>
              </a:tabLst>
            </a:pPr>
            <a:endParaRPr lang="de-DE" sz="1400" dirty="0">
              <a:effectLst/>
              <a:ea typeface="Times New Roman" panose="02020603050405020304" pitchFamily="18" charset="0"/>
              <a:cs typeface="TimesNewRomanPSMT"/>
            </a:endParaRPr>
          </a:p>
          <a:p>
            <a:pPr marL="0" indent="0" algn="just">
              <a:buNone/>
              <a:tabLst>
                <a:tab pos="536575" algn="l"/>
                <a:tab pos="982663" algn="l"/>
              </a:tabLst>
            </a:pPr>
            <a:r>
              <a:rPr lang="de-DE" sz="1400" dirty="0">
                <a:effectLst/>
                <a:ea typeface="Times New Roman" panose="02020603050405020304" pitchFamily="18" charset="0"/>
                <a:cs typeface="TimesNewRomanPSMT"/>
              </a:rPr>
              <a:t>§ 1 Nr. 1	Der Verein führt den Namen "Turn- und Sportverein Lehmden von 1908".</a:t>
            </a:r>
          </a:p>
          <a:p>
            <a:pPr marL="0" indent="0" algn="just">
              <a:buNone/>
              <a:tabLst>
                <a:tab pos="536575" algn="l"/>
                <a:tab pos="982663" algn="l"/>
              </a:tabLst>
            </a:pPr>
            <a:r>
              <a:rPr lang="de-DE" sz="1400" dirty="0">
                <a:effectLst/>
                <a:ea typeface="Times New Roman" panose="02020603050405020304" pitchFamily="18" charset="0"/>
                <a:cs typeface="TimesNewRomanPSMT"/>
              </a:rPr>
              <a:t>		Er ist in das Vereinsregister beim Amtsgericht unter der Nr. 120233 eingetragen.</a:t>
            </a:r>
          </a:p>
          <a:p>
            <a:pPr marL="0" indent="0" algn="just">
              <a:buNone/>
              <a:tabLst>
                <a:tab pos="536575" algn="l"/>
                <a:tab pos="982663" algn="l"/>
              </a:tabLst>
            </a:pPr>
            <a:r>
              <a:rPr lang="de-DE" sz="1400" dirty="0">
                <a:solidFill>
                  <a:srgbClr val="FF0000"/>
                </a:solidFill>
                <a:effectLst/>
                <a:ea typeface="Times New Roman" panose="02020603050405020304" pitchFamily="18" charset="0"/>
                <a:cs typeface="TimesNewRomanPSMT"/>
              </a:rPr>
              <a:t>§ 1 Nr. 2 </a:t>
            </a:r>
            <a:r>
              <a:rPr lang="de-DE" sz="1400" dirty="0">
                <a:effectLst/>
                <a:ea typeface="Times New Roman" panose="02020603050405020304" pitchFamily="18" charset="0"/>
                <a:cs typeface="TimesNewRomanPSMT"/>
              </a:rPr>
              <a:t>	Der Verein hat seinen Sitz in </a:t>
            </a:r>
            <a:r>
              <a:rPr lang="de-DE" sz="1400" dirty="0">
                <a:solidFill>
                  <a:srgbClr val="FF0000"/>
                </a:solidFill>
                <a:effectLst/>
                <a:ea typeface="Times New Roman" panose="02020603050405020304" pitchFamily="18" charset="0"/>
                <a:cs typeface="TimesNewRomanPSMT"/>
              </a:rPr>
              <a:t>26180 Nethen, Nelkenstrasse 15.</a:t>
            </a:r>
          </a:p>
          <a:p>
            <a:pPr marL="0" indent="0" algn="just">
              <a:buNone/>
              <a:tabLst>
                <a:tab pos="536575" algn="l"/>
                <a:tab pos="982663" algn="l"/>
              </a:tabLst>
            </a:pPr>
            <a:r>
              <a:rPr lang="de-DE" sz="1400" dirty="0">
                <a:effectLst/>
                <a:ea typeface="Times New Roman" panose="02020603050405020304" pitchFamily="18" charset="0"/>
                <a:cs typeface="TimesNewRomanPSMT"/>
              </a:rPr>
              <a:t>§ 1 Nr. 3 	Der Verein ist politisch, ethnisch und konfessionell neutral.</a:t>
            </a:r>
          </a:p>
          <a:p>
            <a:pPr marL="0" indent="0" algn="just">
              <a:buNone/>
              <a:tabLst>
                <a:tab pos="536575" algn="l"/>
                <a:tab pos="982663" algn="l"/>
              </a:tabLst>
            </a:pPr>
            <a:r>
              <a:rPr lang="de-DE" sz="1400" dirty="0">
                <a:effectLst/>
                <a:ea typeface="Times New Roman" panose="02020603050405020304" pitchFamily="18" charset="0"/>
                <a:cs typeface="TimesNewRomanPSMT"/>
              </a:rPr>
              <a:t>		Der Verein ist Mitglied im Landessportbund Niedersachsen e.V. und im Kreissportbund 			Ammerland e.V..</a:t>
            </a:r>
          </a:p>
          <a:p>
            <a:pPr marL="0" indent="0" algn="just">
              <a:buNone/>
              <a:tabLst>
                <a:tab pos="536575" algn="l"/>
                <a:tab pos="982663" algn="l"/>
              </a:tabLst>
            </a:pPr>
            <a:r>
              <a:rPr lang="de-DE" sz="1400" dirty="0">
                <a:solidFill>
                  <a:srgbClr val="FF0000"/>
                </a:solidFill>
                <a:effectLst/>
                <a:ea typeface="Times New Roman" panose="02020603050405020304" pitchFamily="18" charset="0"/>
                <a:cs typeface="TimesNewRomanPSMT"/>
              </a:rPr>
              <a:t>§ 1 Nr. 4 	Der Verein bekennt sich zur freiheitlichen demokratischen Grundordnung der Bundesrepublik 			Deutschland.</a:t>
            </a:r>
          </a:p>
          <a:p>
            <a:pPr marL="0" indent="0" algn="just">
              <a:buNone/>
              <a:tabLst>
                <a:tab pos="536575" algn="l"/>
                <a:tab pos="982663" algn="l"/>
              </a:tabLst>
            </a:pPr>
            <a:r>
              <a:rPr lang="de-DE" sz="1400" dirty="0">
                <a:solidFill>
                  <a:srgbClr val="FF0000"/>
                </a:solidFill>
                <a:ea typeface="Times New Roman" panose="02020603050405020304" pitchFamily="18" charset="0"/>
                <a:cs typeface="TimesNewRomanPSMT"/>
              </a:rPr>
              <a:t>§ 1 Nr. 5	</a:t>
            </a:r>
            <a:r>
              <a:rPr lang="de-DE" sz="1400" dirty="0">
                <a:solidFill>
                  <a:srgbClr val="FF0000"/>
                </a:solidFill>
                <a:effectLst/>
                <a:ea typeface="Times New Roman" panose="02020603050405020304" pitchFamily="18" charset="0"/>
                <a:cs typeface="TimesNewRomanPSMT"/>
              </a:rPr>
              <a:t>Im Verein haben Integration und Inklusion einen hohen Stellenwert. Der Verein macht es sich 			daher zur Aufgabe, allen Menschen die Möglichkeit zu bieten, am sportlichen und 			gemeinschaftlichen Leben im Verein mitzuwirken. Dieser gleichberechtigte Zugang zum Vereinsleben 		geschieht unabhängig von ihrer Nationalität, politischen Ausrichtung, Religion, Talent oder einer 		Behinderung.</a:t>
            </a:r>
          </a:p>
          <a:p>
            <a:pPr marL="0" indent="0" algn="just">
              <a:buNone/>
              <a:tabLst>
                <a:tab pos="536575" algn="l"/>
                <a:tab pos="982663" algn="l"/>
              </a:tabLst>
            </a:pPr>
            <a:r>
              <a:rPr lang="de-DE" sz="1400" dirty="0">
                <a:solidFill>
                  <a:srgbClr val="FF0000"/>
                </a:solidFill>
                <a:ea typeface="Times New Roman" panose="02020603050405020304" pitchFamily="18" charset="0"/>
                <a:cs typeface="TimesNewRomanPSMT"/>
              </a:rPr>
              <a:t>§ 1 Nr. </a:t>
            </a:r>
            <a:r>
              <a:rPr lang="de-DE" sz="1400" dirty="0">
                <a:solidFill>
                  <a:srgbClr val="FF0000"/>
                </a:solidFill>
                <a:effectLst/>
                <a:ea typeface="Times New Roman" panose="02020603050405020304" pitchFamily="18" charset="0"/>
                <a:cs typeface="TimesNewRomanPSMT"/>
              </a:rPr>
              <a:t>6</a:t>
            </a:r>
            <a:r>
              <a:rPr lang="de-DE" sz="1400" dirty="0">
                <a:solidFill>
                  <a:srgbClr val="FF0000"/>
                </a:solidFill>
                <a:ea typeface="Times New Roman" panose="02020603050405020304" pitchFamily="18" charset="0"/>
                <a:cs typeface="TimesNewRomanPSMT"/>
              </a:rPr>
              <a:t>	</a:t>
            </a:r>
            <a:r>
              <a:rPr lang="de-DE" sz="1400" dirty="0">
                <a:solidFill>
                  <a:srgbClr val="FF0000"/>
                </a:solidFill>
                <a:effectLst/>
                <a:ea typeface="Times New Roman" panose="02020603050405020304" pitchFamily="18" charset="0"/>
                <a:cs typeface="TimesNewRomanPSMT"/>
              </a:rPr>
              <a:t>Der Verein, seine Mitglieder und sein Personal bekennen sich zu den Grundsätzen eines umfassenden 		Kinder- und Jugendschutzes auf der Grundlage gesetzlicher Bestimmungen und treten für 			die Integrität und die körperliche und seelische Unversehrtheit und Selbstbestimmung der ihnen 		anvertrauten Kinder und Jugendlichen ein.</a:t>
            </a:r>
          </a:p>
          <a:p>
            <a:pPr marL="0" indent="0" algn="just">
              <a:buNone/>
              <a:tabLst>
                <a:tab pos="536575" algn="l"/>
                <a:tab pos="982663" algn="l"/>
              </a:tabLst>
            </a:pPr>
            <a:r>
              <a:rPr lang="de-DE" sz="1400" dirty="0">
                <a:solidFill>
                  <a:srgbClr val="FF0000"/>
                </a:solidFill>
                <a:ea typeface="Times New Roman" panose="02020603050405020304" pitchFamily="18" charset="0"/>
                <a:cs typeface="TimesNewRomanPSMT"/>
              </a:rPr>
              <a:t>§ 1 Nr. </a:t>
            </a:r>
            <a:r>
              <a:rPr lang="de-DE" sz="1400" dirty="0">
                <a:solidFill>
                  <a:srgbClr val="FF0000"/>
                </a:solidFill>
                <a:effectLst/>
                <a:ea typeface="Times New Roman" panose="02020603050405020304" pitchFamily="18" charset="0"/>
                <a:cs typeface="TimesNewRomanPSMT"/>
              </a:rPr>
              <a:t>7 	Das Geschäftsjahr ist das Kalenderjahr.</a:t>
            </a:r>
          </a:p>
          <a:p>
            <a:pPr marL="0" indent="0">
              <a:buNone/>
            </a:pPr>
            <a:endParaRPr lang="de-DE" sz="1800" b="1" u="sng"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662683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345E09-942A-493D-D3D0-5AD8EDDB48C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7B2299C-C253-7132-3EF5-7E5131D70915}"/>
              </a:ext>
            </a:extLst>
          </p:cNvPr>
          <p:cNvSpPr>
            <a:spLocks noGrp="1"/>
          </p:cNvSpPr>
          <p:nvPr>
            <p:ph type="title"/>
          </p:nvPr>
        </p:nvSpPr>
        <p:spPr/>
        <p:txBody>
          <a:bodyPr/>
          <a:lstStyle/>
          <a:p>
            <a:pPr lvl="0" algn="l"/>
            <a:r>
              <a:rPr lang="de-DE" sz="2000" dirty="0"/>
              <a:t>9. Satzungsänderung</a:t>
            </a:r>
          </a:p>
        </p:txBody>
      </p:sp>
      <p:sp>
        <p:nvSpPr>
          <p:cNvPr id="4" name="Inhaltsplatzhalter 3">
            <a:extLst>
              <a:ext uri="{FF2B5EF4-FFF2-40B4-BE49-F238E27FC236}">
                <a16:creationId xmlns:a16="http://schemas.microsoft.com/office/drawing/2014/main" id="{E23B9F5C-0BB7-C0FE-2888-7990840C6E15}"/>
              </a:ext>
            </a:extLst>
          </p:cNvPr>
          <p:cNvSpPr>
            <a:spLocks noGrp="1"/>
          </p:cNvSpPr>
          <p:nvPr>
            <p:ph idx="1"/>
          </p:nvPr>
        </p:nvSpPr>
        <p:spPr/>
        <p:txBody>
          <a:bodyPr>
            <a:normAutofit/>
          </a:bodyPr>
          <a:lstStyle/>
          <a:p>
            <a:pPr marL="0" indent="0">
              <a:buNone/>
            </a:pPr>
            <a:r>
              <a:rPr lang="de-DE" sz="1600" b="1" u="sng" dirty="0">
                <a:effectLst/>
                <a:ea typeface="Times New Roman" panose="02020603050405020304" pitchFamily="18" charset="0"/>
              </a:rPr>
              <a:t>Alter </a:t>
            </a:r>
            <a:r>
              <a:rPr lang="de-DE" sz="1600" b="1" u="sng" dirty="0" err="1">
                <a:effectLst/>
                <a:ea typeface="Times New Roman" panose="02020603050405020304" pitchFamily="18" charset="0"/>
              </a:rPr>
              <a:t>Satzungtext</a:t>
            </a:r>
            <a:r>
              <a:rPr lang="de-DE" sz="1600" b="1" u="sng" dirty="0">
                <a:effectLst/>
                <a:ea typeface="Times New Roman" panose="02020603050405020304" pitchFamily="18" charset="0"/>
              </a:rPr>
              <a:t>:</a:t>
            </a:r>
            <a:endParaRPr lang="de-DE" sz="1600" b="1" dirty="0">
              <a:ea typeface="Times New Roman" panose="02020603050405020304" pitchFamily="18" charset="0"/>
              <a:cs typeface="TimesNewRomanPS-BoldMT"/>
            </a:endParaRPr>
          </a:p>
          <a:p>
            <a:pPr marL="0" indent="0">
              <a:buNone/>
            </a:pPr>
            <a:r>
              <a:rPr lang="de-DE" sz="1400" b="1" dirty="0"/>
              <a:t>§ 2: Zweck des Vereins</a:t>
            </a:r>
          </a:p>
          <a:p>
            <a:pPr marL="0" indent="0" algn="just">
              <a:buNone/>
              <a:tabLst>
                <a:tab pos="536575" algn="l"/>
                <a:tab pos="982663" algn="l"/>
              </a:tabLst>
            </a:pPr>
            <a:r>
              <a:rPr lang="de-DE" sz="1400" dirty="0"/>
              <a:t>§ 2 Nr. 1 	Zweck des Vereins ist die Förderung des Sports.</a:t>
            </a:r>
          </a:p>
          <a:p>
            <a:pPr marL="0" indent="0" algn="just">
              <a:buNone/>
              <a:tabLst>
                <a:tab pos="536575" algn="l"/>
                <a:tab pos="982663" algn="l"/>
              </a:tabLst>
            </a:pPr>
            <a:r>
              <a:rPr lang="de-DE" sz="1400" dirty="0"/>
              <a:t>		Der Satzungszweck wird verwirklicht insbesondere durch Förderung sportlicher Übungen und 		Leistungen.</a:t>
            </a:r>
          </a:p>
          <a:p>
            <a:pPr marL="0" indent="0" algn="just">
              <a:buNone/>
              <a:tabLst>
                <a:tab pos="536575" algn="l"/>
                <a:tab pos="982663" algn="l"/>
              </a:tabLst>
            </a:pPr>
            <a:r>
              <a:rPr lang="de-DE" sz="1400" dirty="0"/>
              <a:t>§ 2 Nr. 2 	Der Verein ist selbstlos tätig; er verfolgt nicht in erster Linie eigenwirtschaftliche Zwecke.</a:t>
            </a:r>
          </a:p>
          <a:p>
            <a:pPr marL="0" indent="0" algn="just">
              <a:buNone/>
              <a:tabLst>
                <a:tab pos="536575" algn="l"/>
                <a:tab pos="982663" algn="l"/>
              </a:tabLst>
            </a:pPr>
            <a:r>
              <a:rPr lang="de-DE" sz="1400" dirty="0"/>
              <a:t>§ 2 Nr. 3 	Mittel des Vereins dürfen nur für die satzungsmäßigen Zwecke verwendet werden.</a:t>
            </a:r>
          </a:p>
          <a:p>
            <a:pPr marL="0" indent="0" algn="just">
              <a:buNone/>
              <a:tabLst>
                <a:tab pos="536575" algn="l"/>
                <a:tab pos="982663" algn="l"/>
              </a:tabLst>
            </a:pPr>
            <a:r>
              <a:rPr lang="de-DE" sz="1400" dirty="0"/>
              <a:t>		Die Mitglieder erhalten keine Zuwendungen aus Mitteln des Vereins.</a:t>
            </a:r>
          </a:p>
          <a:p>
            <a:pPr marL="0" indent="0" algn="just">
              <a:buNone/>
              <a:tabLst>
                <a:tab pos="536575" algn="l"/>
                <a:tab pos="982663" algn="l"/>
              </a:tabLst>
            </a:pPr>
            <a:r>
              <a:rPr lang="de-DE" sz="1400" dirty="0"/>
              <a:t>§ 2 Nr. 4 	Es darf keine Person durch Ausgaben, die dem Zweck der Körperschaft fremd sind, oder durch 		unverhältnismäßig hohe Vergütungen begünstigt werden.</a:t>
            </a:r>
          </a:p>
          <a:p>
            <a:pPr marL="0" indent="0" algn="just">
              <a:buNone/>
              <a:tabLst>
                <a:tab pos="536575" algn="l"/>
                <a:tab pos="982663" algn="l"/>
              </a:tabLst>
            </a:pPr>
            <a:r>
              <a:rPr lang="de-DE" sz="1400" dirty="0"/>
              <a:t>§ 2 Nr. 5 	Die Vereins- und Organämter werden grundsätzlich ehrenamtlich ausgeübt. Ehrenamtlich tätige 		Personen haben nur Anspruch auf Ersatz nachgewiesener Auslagen.</a:t>
            </a:r>
          </a:p>
          <a:p>
            <a:pPr marL="0" indent="0" algn="just">
              <a:buNone/>
              <a:tabLst>
                <a:tab pos="536575" algn="l"/>
                <a:tab pos="982663" algn="l"/>
              </a:tabLst>
            </a:pPr>
            <a:r>
              <a:rPr lang="de-DE" sz="1400" dirty="0"/>
              <a:t>		Die Mitglieder des Vorstands können für ihren Arbeits- oder Zeitaufwand (pauschale) 			Vergütungen erhalten, über diese entscheidet die Mitgliederversammlung. Der Umfang der 		Vergütungen darf nicht unangemessen hoch sein. Maßstab der Angemessenheit ist die 			gemeinnützige Zielsetzung des Vereins.</a:t>
            </a:r>
          </a:p>
          <a:p>
            <a:pPr marL="0" indent="0">
              <a:buNone/>
            </a:pPr>
            <a:endParaRPr lang="de-DE" sz="1800" b="1" u="sng"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525021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8C8FD3-A2EB-F619-A1D4-9BFFF9DA8E0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7521EB4-C69D-F812-5EFE-C8158C52F571}"/>
              </a:ext>
            </a:extLst>
          </p:cNvPr>
          <p:cNvSpPr>
            <a:spLocks noGrp="1"/>
          </p:cNvSpPr>
          <p:nvPr>
            <p:ph type="title"/>
          </p:nvPr>
        </p:nvSpPr>
        <p:spPr/>
        <p:txBody>
          <a:bodyPr/>
          <a:lstStyle/>
          <a:p>
            <a:pPr lvl="0" algn="l"/>
            <a:r>
              <a:rPr lang="de-DE" sz="2000" dirty="0"/>
              <a:t>9. Satzungsänderung</a:t>
            </a:r>
          </a:p>
        </p:txBody>
      </p:sp>
      <p:sp>
        <p:nvSpPr>
          <p:cNvPr id="4" name="Inhaltsplatzhalter 3">
            <a:extLst>
              <a:ext uri="{FF2B5EF4-FFF2-40B4-BE49-F238E27FC236}">
                <a16:creationId xmlns:a16="http://schemas.microsoft.com/office/drawing/2014/main" id="{1D3D45FB-0A53-E13A-D047-71383AF7E439}"/>
              </a:ext>
            </a:extLst>
          </p:cNvPr>
          <p:cNvSpPr>
            <a:spLocks noGrp="1"/>
          </p:cNvSpPr>
          <p:nvPr>
            <p:ph idx="1"/>
          </p:nvPr>
        </p:nvSpPr>
        <p:spPr/>
        <p:txBody>
          <a:bodyPr>
            <a:normAutofit fontScale="77500" lnSpcReduction="20000"/>
          </a:bodyPr>
          <a:lstStyle/>
          <a:p>
            <a:pPr marL="0" indent="0">
              <a:buNone/>
            </a:pPr>
            <a:r>
              <a:rPr lang="de-DE" sz="1600" b="1" u="sng" dirty="0">
                <a:ea typeface="Times New Roman" panose="02020603050405020304" pitchFamily="18" charset="0"/>
              </a:rPr>
              <a:t>Neuer</a:t>
            </a:r>
            <a:r>
              <a:rPr lang="de-DE" sz="1600" b="1" u="sng" dirty="0">
                <a:effectLst/>
                <a:ea typeface="Times New Roman" panose="02020603050405020304" pitchFamily="18" charset="0"/>
              </a:rPr>
              <a:t> </a:t>
            </a:r>
            <a:r>
              <a:rPr lang="de-DE" sz="1600" b="1" u="sng" dirty="0" err="1">
                <a:effectLst/>
                <a:ea typeface="Times New Roman" panose="02020603050405020304" pitchFamily="18" charset="0"/>
              </a:rPr>
              <a:t>Satzungtext</a:t>
            </a:r>
            <a:r>
              <a:rPr lang="de-DE" sz="1600" b="1" u="sng" dirty="0">
                <a:effectLst/>
                <a:ea typeface="Times New Roman" panose="02020603050405020304" pitchFamily="18" charset="0"/>
              </a:rPr>
              <a:t>:</a:t>
            </a:r>
            <a:endParaRPr lang="de-DE" sz="1600" b="1" dirty="0">
              <a:ea typeface="Times New Roman" panose="02020603050405020304" pitchFamily="18" charset="0"/>
              <a:cs typeface="TimesNewRomanPS-BoldMT"/>
            </a:endParaRPr>
          </a:p>
          <a:p>
            <a:pPr marL="0" indent="0">
              <a:buNone/>
            </a:pPr>
            <a:r>
              <a:rPr lang="de-DE" sz="1400" b="1" dirty="0"/>
              <a:t>§ 2: Zweck </a:t>
            </a:r>
            <a:r>
              <a:rPr lang="de-DE" sz="1400" b="1" dirty="0">
                <a:solidFill>
                  <a:srgbClr val="FF0000"/>
                </a:solidFill>
              </a:rPr>
              <a:t>und Gemeinnützigkeit</a:t>
            </a:r>
          </a:p>
          <a:p>
            <a:pPr marL="0" indent="0">
              <a:buNone/>
              <a:tabLst>
                <a:tab pos="982663" algn="l"/>
              </a:tabLst>
            </a:pPr>
            <a:r>
              <a:rPr lang="de-DE" sz="1400" dirty="0">
                <a:solidFill>
                  <a:srgbClr val="FF0000"/>
                </a:solidFill>
              </a:rPr>
              <a:t>§ 2 Nr. 1 	Der Verein verfolgt ausschließlich und unmittelbar gemeinnützige Zwecke i. S. d. Abschnitts "Steuerbegünstigte Zwecke" der 	Abgabenordnung.</a:t>
            </a:r>
          </a:p>
          <a:p>
            <a:pPr marL="0" indent="0" algn="just">
              <a:buNone/>
              <a:tabLst>
                <a:tab pos="536575" algn="l"/>
                <a:tab pos="982663" algn="l"/>
              </a:tabLst>
            </a:pPr>
            <a:r>
              <a:rPr lang="de-DE" sz="1400" dirty="0">
                <a:solidFill>
                  <a:srgbClr val="FF0000"/>
                </a:solidFill>
              </a:rPr>
              <a:t>		Diese sind: </a:t>
            </a:r>
          </a:p>
          <a:p>
            <a:pPr marL="0" indent="0" algn="just">
              <a:buNone/>
              <a:tabLst>
                <a:tab pos="536575" algn="l"/>
                <a:tab pos="982663" algn="l"/>
                <a:tab pos="1258888" algn="l"/>
              </a:tabLst>
            </a:pPr>
            <a:r>
              <a:rPr lang="de-DE" sz="1400" dirty="0">
                <a:solidFill>
                  <a:srgbClr val="FF0000"/>
                </a:solidFill>
              </a:rPr>
              <a:t>     			- Förderung des Sports (gemäß § 52 Abs. 2 Nr. 21 Abgabenordnung)</a:t>
            </a:r>
          </a:p>
          <a:p>
            <a:pPr marL="0" indent="0" algn="just">
              <a:buNone/>
              <a:tabLst>
                <a:tab pos="536575" algn="l"/>
                <a:tab pos="982663" algn="l"/>
                <a:tab pos="1258888" algn="l"/>
              </a:tabLst>
            </a:pPr>
            <a:r>
              <a:rPr lang="de-DE" sz="1400" dirty="0">
                <a:solidFill>
                  <a:srgbClr val="FF0000"/>
                </a:solidFill>
              </a:rPr>
              <a:t>     			- Förderung der Jugend- und Altenhilfe (gemäß § 52 Abs. 2 Nr. 4 Abgabenordnung)</a:t>
            </a:r>
          </a:p>
          <a:p>
            <a:pPr marL="0" indent="0" algn="just">
              <a:buNone/>
              <a:tabLst>
                <a:tab pos="536575" algn="l"/>
                <a:tab pos="982663" algn="l"/>
                <a:tab pos="1258888" algn="l"/>
              </a:tabLst>
            </a:pPr>
            <a:r>
              <a:rPr lang="de-DE" sz="1400" dirty="0">
                <a:solidFill>
                  <a:srgbClr val="FF0000"/>
                </a:solidFill>
              </a:rPr>
              <a:t>    			- Förderung der Erziehung und Bildung (gemäß § 52 Abs. 2 Nr. 7 Abgabenordnung)</a:t>
            </a:r>
          </a:p>
          <a:p>
            <a:pPr marL="0" indent="0" algn="just">
              <a:buNone/>
              <a:tabLst>
                <a:tab pos="536575" algn="l"/>
                <a:tab pos="982663" algn="l"/>
                <a:tab pos="1258888" algn="l"/>
              </a:tabLst>
            </a:pPr>
            <a:r>
              <a:rPr lang="de-DE" sz="1400" dirty="0">
                <a:solidFill>
                  <a:srgbClr val="FF0000"/>
                </a:solidFill>
              </a:rPr>
              <a:t>     			- Förderung des öffentlichen Gesundheitswesens (gemäß § 52 Abs. 2 Satz 3 Abgabenordnung)</a:t>
            </a:r>
          </a:p>
          <a:p>
            <a:pPr marL="0" indent="0" algn="just">
              <a:buNone/>
              <a:tabLst>
                <a:tab pos="536575" algn="l"/>
                <a:tab pos="982663" algn="l"/>
              </a:tabLst>
            </a:pPr>
            <a:r>
              <a:rPr lang="de-DE" sz="1400" dirty="0">
                <a:solidFill>
                  <a:srgbClr val="FF0000"/>
                </a:solidFill>
              </a:rPr>
              <a:t>		Der Satzungszweck wird insbesondere verwirklicht durch</a:t>
            </a:r>
          </a:p>
          <a:p>
            <a:pPr marL="0" indent="0">
              <a:buNone/>
              <a:tabLst>
                <a:tab pos="536575" algn="l"/>
                <a:tab pos="982663" algn="l"/>
                <a:tab pos="1258888" algn="l"/>
              </a:tabLst>
            </a:pPr>
            <a:r>
              <a:rPr lang="de-DE" sz="1400" dirty="0">
                <a:solidFill>
                  <a:srgbClr val="FF0000"/>
                </a:solidFill>
              </a:rPr>
              <a:t>			-  durch die  Ausübung sportlicher Übungen und Leistungen, die Ausübung von Breiten- und Gesundheitssport 			   und Inklusionsangeboten</a:t>
            </a:r>
          </a:p>
          <a:p>
            <a:pPr marL="0" indent="0" algn="just">
              <a:buNone/>
              <a:tabLst>
                <a:tab pos="536575" algn="l"/>
                <a:tab pos="982663" algn="l"/>
                <a:tab pos="1258888" algn="l"/>
              </a:tabLst>
            </a:pPr>
            <a:r>
              <a:rPr lang="de-DE" sz="1400" dirty="0">
                <a:solidFill>
                  <a:srgbClr val="FF0000"/>
                </a:solidFill>
              </a:rPr>
              <a:t>			- die Durchführung von allgemeinen Veranstaltungen für Mitglieder und Nichtmitglieder</a:t>
            </a:r>
          </a:p>
          <a:p>
            <a:pPr marL="0" indent="0" algn="just">
              <a:buNone/>
              <a:tabLst>
                <a:tab pos="536575" algn="l"/>
                <a:tab pos="982663" algn="l"/>
                <a:tab pos="1258888" algn="l"/>
              </a:tabLst>
            </a:pPr>
            <a:r>
              <a:rPr lang="de-DE" sz="1400" dirty="0">
                <a:solidFill>
                  <a:srgbClr val="FF0000"/>
                </a:solidFill>
              </a:rPr>
              <a:t>			- die Übernahme einer sekundären Kooperation im Ganztagsschulbereich</a:t>
            </a:r>
          </a:p>
          <a:p>
            <a:pPr marL="0" indent="0" algn="just">
              <a:buNone/>
              <a:tabLst>
                <a:tab pos="536575" algn="l"/>
                <a:tab pos="982663" algn="l"/>
              </a:tabLst>
            </a:pPr>
            <a:r>
              <a:rPr lang="de-DE" sz="1400" dirty="0"/>
              <a:t>§ 2 Nr. 2 		Der Verein ist selbstlos tätig; er verfolgt nicht in erster Linie eigenwirtschaftliche Zwecke.</a:t>
            </a:r>
          </a:p>
          <a:p>
            <a:pPr marL="0" indent="0" algn="just">
              <a:buNone/>
              <a:tabLst>
                <a:tab pos="536575" algn="l"/>
                <a:tab pos="982663" algn="l"/>
              </a:tabLst>
            </a:pPr>
            <a:r>
              <a:rPr lang="de-DE" sz="1400" dirty="0"/>
              <a:t>§ 2 Nr. 3 		Mittel des Vereins dürfen nur für die satzungsmäßigen Zwecke verwendet werden.</a:t>
            </a:r>
          </a:p>
          <a:p>
            <a:pPr marL="0" indent="0" algn="just">
              <a:buNone/>
              <a:tabLst>
                <a:tab pos="536575" algn="l"/>
                <a:tab pos="982663" algn="l"/>
              </a:tabLst>
            </a:pPr>
            <a:r>
              <a:rPr lang="de-DE" sz="1400" dirty="0"/>
              <a:t>		Die Mitglieder erhalten keine Zuwendungen aus Mitteln des Vereins.</a:t>
            </a:r>
          </a:p>
          <a:p>
            <a:pPr marL="0" indent="0" algn="just">
              <a:buNone/>
              <a:tabLst>
                <a:tab pos="536575" algn="l"/>
                <a:tab pos="982663" algn="l"/>
              </a:tabLst>
            </a:pPr>
            <a:r>
              <a:rPr lang="de-DE" sz="1400" dirty="0"/>
              <a:t>§ 2 Nr. 4 		Es darf keine Person durch Ausgaben, die dem Zweck der Körperschaft fremd sind, oder durch unverhältnismäßig hohe 		Vergütungen begünstigt werden.</a:t>
            </a:r>
          </a:p>
          <a:p>
            <a:pPr marL="0" indent="0" algn="just">
              <a:buNone/>
              <a:tabLst>
                <a:tab pos="536575" algn="l"/>
                <a:tab pos="982663" algn="l"/>
              </a:tabLst>
            </a:pPr>
            <a:r>
              <a:rPr lang="de-DE" sz="1400" dirty="0"/>
              <a:t>§ 2 Nr. 5 		Die Vereins- und Organämter werden grundsätzlich ehrenamtlich ausgeübt. Ehrenamtlich tätige Personen haben nur 		Anspruch auf Ersatz nachgewiesener Auslagen.</a:t>
            </a:r>
          </a:p>
          <a:p>
            <a:pPr marL="0" indent="0" algn="just">
              <a:buNone/>
              <a:tabLst>
                <a:tab pos="536575" algn="l"/>
                <a:tab pos="982663" algn="l"/>
              </a:tabLst>
            </a:pPr>
            <a:r>
              <a:rPr lang="de-DE" sz="1400" dirty="0"/>
              <a:t>		Die Mitglieder des Vorstands können für ihren Arbeits- oder Zeitaufwand (pauschale) Vergütungen erhalten, über diese 		entscheidet die Mitgliederversammlung. Der Umfang der Vergütungen darf nicht unangemessen hoch sein. Maßstab der 		Angemessenheit ist die gemeinnützige Zielsetzung des Vereins.</a:t>
            </a:r>
          </a:p>
          <a:p>
            <a:pPr marL="0" indent="0" algn="just">
              <a:buNone/>
              <a:tabLst>
                <a:tab pos="536575" algn="l"/>
                <a:tab pos="982663" algn="l"/>
              </a:tabLst>
            </a:pPr>
            <a:r>
              <a:rPr lang="de-DE" sz="1400" dirty="0">
                <a:solidFill>
                  <a:srgbClr val="FF0000"/>
                </a:solidFill>
              </a:rPr>
              <a:t>§ 2 Nr. 6 		Alle Mittel des Vereins dürfen nur für die satzungsmäßigen Zwecke verwendet werden. </a:t>
            </a:r>
          </a:p>
          <a:p>
            <a:pPr marL="0" indent="0" algn="just">
              <a:buNone/>
              <a:tabLst>
                <a:tab pos="536575" algn="l"/>
                <a:tab pos="982663" algn="l"/>
              </a:tabLst>
            </a:pPr>
            <a:r>
              <a:rPr lang="de-DE" sz="1400" dirty="0">
                <a:solidFill>
                  <a:srgbClr val="FF0000"/>
                </a:solidFill>
              </a:rPr>
              <a:t>§ 2 Nr. 7 		Ausscheidende Mitglieder haben gegen den Verein keine Ansprüche auf Zahlung des Wertes eines Anteils am 			Vereinsvermögen.</a:t>
            </a:r>
          </a:p>
          <a:p>
            <a:pPr marL="0" indent="0">
              <a:buNone/>
            </a:pPr>
            <a:endParaRPr lang="de-DE" sz="1800" b="1" u="sng"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397535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6E1B9-E4BB-4B64-0680-DD6C582B6AA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63517AA-D385-1E10-B821-7A0D4EB8CCE9}"/>
              </a:ext>
            </a:extLst>
          </p:cNvPr>
          <p:cNvSpPr>
            <a:spLocks noGrp="1"/>
          </p:cNvSpPr>
          <p:nvPr>
            <p:ph type="title"/>
          </p:nvPr>
        </p:nvSpPr>
        <p:spPr/>
        <p:txBody>
          <a:bodyPr/>
          <a:lstStyle/>
          <a:p>
            <a:pPr lvl="0" algn="l"/>
            <a:r>
              <a:rPr lang="de-DE" sz="2000" dirty="0"/>
              <a:t>9. Satzungsänderung</a:t>
            </a:r>
          </a:p>
        </p:txBody>
      </p:sp>
      <p:sp>
        <p:nvSpPr>
          <p:cNvPr id="4" name="Inhaltsplatzhalter 3">
            <a:extLst>
              <a:ext uri="{FF2B5EF4-FFF2-40B4-BE49-F238E27FC236}">
                <a16:creationId xmlns:a16="http://schemas.microsoft.com/office/drawing/2014/main" id="{4CAC3E78-69FD-0EA4-561B-38120CF81F15}"/>
              </a:ext>
            </a:extLst>
          </p:cNvPr>
          <p:cNvSpPr>
            <a:spLocks noGrp="1"/>
          </p:cNvSpPr>
          <p:nvPr>
            <p:ph idx="1"/>
          </p:nvPr>
        </p:nvSpPr>
        <p:spPr/>
        <p:txBody>
          <a:bodyPr>
            <a:normAutofit/>
          </a:bodyPr>
          <a:lstStyle/>
          <a:p>
            <a:pPr marL="0" indent="0">
              <a:buNone/>
            </a:pPr>
            <a:r>
              <a:rPr lang="de-DE" sz="1600" b="1" u="sng" dirty="0">
                <a:effectLst/>
                <a:ea typeface="Times New Roman" panose="02020603050405020304" pitchFamily="18" charset="0"/>
              </a:rPr>
              <a:t>Alter </a:t>
            </a:r>
            <a:r>
              <a:rPr lang="de-DE" sz="1600" b="1" u="sng" dirty="0" err="1">
                <a:effectLst/>
                <a:ea typeface="Times New Roman" panose="02020603050405020304" pitchFamily="18" charset="0"/>
              </a:rPr>
              <a:t>Satzungtext</a:t>
            </a:r>
            <a:r>
              <a:rPr lang="de-DE" sz="1600" b="1" u="sng" dirty="0">
                <a:effectLst/>
                <a:ea typeface="Times New Roman" panose="02020603050405020304" pitchFamily="18" charset="0"/>
              </a:rPr>
              <a:t>:</a:t>
            </a:r>
            <a:endParaRPr lang="de-DE" sz="1600" b="1" dirty="0">
              <a:ea typeface="Times New Roman" panose="02020603050405020304" pitchFamily="18" charset="0"/>
              <a:cs typeface="TimesNewRomanPS-BoldMT"/>
            </a:endParaRPr>
          </a:p>
          <a:p>
            <a:pPr marL="0" indent="0">
              <a:buNone/>
            </a:pPr>
            <a:r>
              <a:rPr lang="de-DE" sz="1600" b="1" dirty="0">
                <a:effectLst/>
                <a:ea typeface="Times New Roman" panose="02020603050405020304" pitchFamily="18" charset="0"/>
                <a:cs typeface="TimesNewRomanPS-BoldMT"/>
              </a:rPr>
              <a:t>§ 8: Rechte der Mitglieder</a:t>
            </a:r>
          </a:p>
          <a:p>
            <a:pPr marL="0" indent="0">
              <a:buNone/>
            </a:pPr>
            <a:r>
              <a:rPr lang="de-DE" sz="1400" dirty="0">
                <a:effectLst/>
                <a:ea typeface="Times New Roman" panose="02020603050405020304" pitchFamily="18" charset="0"/>
                <a:cs typeface="TimesNewRomanPSMT"/>
              </a:rPr>
              <a:t>Die Vereinsmitglieder sind insbesondere berechtigt:</a:t>
            </a:r>
          </a:p>
          <a:p>
            <a:pPr marL="0" indent="0" algn="just">
              <a:buNone/>
              <a:tabLst>
                <a:tab pos="536575" algn="l"/>
                <a:tab pos="982663" algn="l"/>
              </a:tabLst>
            </a:pPr>
            <a:r>
              <a:rPr lang="de-DE" sz="1400" dirty="0">
                <a:effectLst/>
                <a:ea typeface="Times New Roman" panose="02020603050405020304" pitchFamily="18" charset="0"/>
                <a:cs typeface="TimesNewRomanPSMT"/>
              </a:rPr>
              <a:t> 	a. An den Beratungen und Beschlussfassungen der Mitgliederversammlung teilzunehmen.   Zur 	      Ausübung des Stimmrechts sind nur Mitglieder über 18 Jahre berechtigt.</a:t>
            </a:r>
          </a:p>
          <a:p>
            <a:pPr marL="0" indent="0" algn="just">
              <a:buNone/>
              <a:tabLst>
                <a:tab pos="536575" algn="l"/>
                <a:tab pos="982663" algn="l"/>
              </a:tabLst>
            </a:pPr>
            <a:r>
              <a:rPr lang="de-DE" sz="1400" dirty="0">
                <a:effectLst/>
                <a:ea typeface="Times New Roman" panose="02020603050405020304" pitchFamily="18" charset="0"/>
                <a:cs typeface="TimesNewRomanPSMT"/>
              </a:rPr>
              <a:t>	b. Die Einrichtungen des Vereins nach Maßgabe der hierfür getroffenen Bestimmungen zu nutzen.</a:t>
            </a:r>
          </a:p>
          <a:p>
            <a:pPr marL="0" indent="0" algn="just">
              <a:buNone/>
              <a:tabLst>
                <a:tab pos="536575" algn="l"/>
                <a:tab pos="982663" algn="l"/>
              </a:tabLst>
            </a:pPr>
            <a:r>
              <a:rPr lang="de-DE" sz="1400" dirty="0">
                <a:effectLst/>
                <a:ea typeface="Times New Roman" panose="02020603050405020304" pitchFamily="18" charset="0"/>
                <a:cs typeface="TimesNewRomanPSMT"/>
              </a:rPr>
              <a:t>	c. An allen Veranstaltungen des Vereins teilzunehmen sowie den Sport in allen Abteilungen aktiv 	     auszuüben.</a:t>
            </a:r>
          </a:p>
          <a:p>
            <a:pPr marL="0" indent="0" algn="just">
              <a:buNone/>
              <a:tabLst>
                <a:tab pos="536575" algn="l"/>
                <a:tab pos="982663" algn="l"/>
              </a:tabLst>
            </a:pPr>
            <a:r>
              <a:rPr lang="de-DE" sz="1400" dirty="0">
                <a:effectLst/>
                <a:ea typeface="Times New Roman" panose="02020603050405020304" pitchFamily="18" charset="0"/>
                <a:cs typeface="TimesNewRomanPSMT"/>
              </a:rPr>
              <a:t>	d. Vom Verein Versicherungsschutz gegen Sportunfälle zu verlangen und zwar im Rahmen der vom 	     Landessportbund Niedersachsen e.V. abgeschlossener Unfallversicherung.</a:t>
            </a:r>
          </a:p>
        </p:txBody>
      </p:sp>
    </p:spTree>
    <p:extLst>
      <p:ext uri="{BB962C8B-B14F-4D97-AF65-F5344CB8AC3E}">
        <p14:creationId xmlns:p14="http://schemas.microsoft.com/office/powerpoint/2010/main" val="12648807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65E442-E58D-1CB1-2760-61FAE71C610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A5E8740-713D-B366-17E0-403BB007B8A8}"/>
              </a:ext>
            </a:extLst>
          </p:cNvPr>
          <p:cNvSpPr>
            <a:spLocks noGrp="1"/>
          </p:cNvSpPr>
          <p:nvPr>
            <p:ph type="title"/>
          </p:nvPr>
        </p:nvSpPr>
        <p:spPr/>
        <p:txBody>
          <a:bodyPr/>
          <a:lstStyle/>
          <a:p>
            <a:pPr lvl="0" algn="l"/>
            <a:r>
              <a:rPr lang="de-DE" sz="2000" dirty="0"/>
              <a:t>9. Satzungsänderung</a:t>
            </a:r>
          </a:p>
        </p:txBody>
      </p:sp>
      <p:sp>
        <p:nvSpPr>
          <p:cNvPr id="4" name="Inhaltsplatzhalter 3">
            <a:extLst>
              <a:ext uri="{FF2B5EF4-FFF2-40B4-BE49-F238E27FC236}">
                <a16:creationId xmlns:a16="http://schemas.microsoft.com/office/drawing/2014/main" id="{F0101240-2E30-31A4-D332-6B9359890691}"/>
              </a:ext>
            </a:extLst>
          </p:cNvPr>
          <p:cNvSpPr>
            <a:spLocks noGrp="1"/>
          </p:cNvSpPr>
          <p:nvPr>
            <p:ph idx="1"/>
          </p:nvPr>
        </p:nvSpPr>
        <p:spPr/>
        <p:txBody>
          <a:bodyPr>
            <a:normAutofit lnSpcReduction="10000"/>
          </a:bodyPr>
          <a:lstStyle/>
          <a:p>
            <a:pPr marL="0" indent="0">
              <a:buNone/>
            </a:pPr>
            <a:r>
              <a:rPr lang="de-DE" sz="1600" b="1" u="sng" dirty="0">
                <a:ea typeface="Times New Roman" panose="02020603050405020304" pitchFamily="18" charset="0"/>
              </a:rPr>
              <a:t>Neu</a:t>
            </a:r>
            <a:r>
              <a:rPr lang="de-DE" sz="1600" b="1" u="sng" dirty="0">
                <a:effectLst/>
                <a:ea typeface="Times New Roman" panose="02020603050405020304" pitchFamily="18" charset="0"/>
              </a:rPr>
              <a:t>er </a:t>
            </a:r>
            <a:r>
              <a:rPr lang="de-DE" sz="1600" b="1" u="sng" dirty="0" err="1">
                <a:effectLst/>
                <a:ea typeface="Times New Roman" panose="02020603050405020304" pitchFamily="18" charset="0"/>
              </a:rPr>
              <a:t>Satzungtext</a:t>
            </a:r>
            <a:r>
              <a:rPr lang="de-DE" sz="1600" b="1" u="sng" dirty="0">
                <a:effectLst/>
                <a:ea typeface="Times New Roman" panose="02020603050405020304" pitchFamily="18" charset="0"/>
              </a:rPr>
              <a:t>:</a:t>
            </a:r>
            <a:endParaRPr lang="de-DE" sz="1600" b="1" dirty="0">
              <a:ea typeface="Times New Roman" panose="02020603050405020304" pitchFamily="18" charset="0"/>
              <a:cs typeface="TimesNewRomanPS-BoldMT"/>
            </a:endParaRPr>
          </a:p>
          <a:p>
            <a:pPr marL="0" indent="0">
              <a:buNone/>
            </a:pPr>
            <a:r>
              <a:rPr lang="de-DE" sz="1600" b="1" dirty="0">
                <a:effectLst/>
                <a:ea typeface="Times New Roman" panose="02020603050405020304" pitchFamily="18" charset="0"/>
                <a:cs typeface="TimesNewRomanPS-BoldMT"/>
              </a:rPr>
              <a:t>§ 8: </a:t>
            </a:r>
            <a:r>
              <a:rPr lang="de-DE" sz="1600" b="1" dirty="0">
                <a:solidFill>
                  <a:srgbClr val="FF0000"/>
                </a:solidFill>
                <a:effectLst/>
                <a:ea typeface="Times New Roman" panose="02020603050405020304" pitchFamily="18" charset="0"/>
                <a:cs typeface="TimesNewRomanPS-BoldMT"/>
              </a:rPr>
              <a:t>Rechte und Pflichten der Mitglieder</a:t>
            </a:r>
          </a:p>
          <a:p>
            <a:pPr marL="0" indent="0">
              <a:buNone/>
            </a:pPr>
            <a:r>
              <a:rPr lang="de-DE" sz="1400" dirty="0">
                <a:solidFill>
                  <a:srgbClr val="FF0000"/>
                </a:solidFill>
              </a:rPr>
              <a:t>§ 8 Nr. 1 	</a:t>
            </a:r>
            <a:r>
              <a:rPr lang="de-DE" sz="1400" dirty="0">
                <a:solidFill>
                  <a:srgbClr val="FF0000"/>
                </a:solidFill>
                <a:effectLst/>
                <a:ea typeface="Times New Roman" panose="02020603050405020304" pitchFamily="18" charset="0"/>
                <a:cs typeface="TimesNewRomanPSMT"/>
              </a:rPr>
              <a:t>Die ordentlichen Mitglieder sind berechtigt, an der Willensbildung im Verein durch Ausübung des </a:t>
            </a:r>
          </a:p>
          <a:p>
            <a:pPr marL="0" indent="0">
              <a:buNone/>
            </a:pPr>
            <a:r>
              <a:rPr lang="de-DE" sz="1400" dirty="0">
                <a:solidFill>
                  <a:srgbClr val="FF0000"/>
                </a:solidFill>
                <a:effectLst/>
                <a:ea typeface="Times New Roman" panose="02020603050405020304" pitchFamily="18" charset="0"/>
                <a:cs typeface="TimesNewRomanPSMT"/>
              </a:rPr>
              <a:t>	Antrags-, Diskussions- und Stimmrechtes teilzunehmen. </a:t>
            </a:r>
          </a:p>
          <a:p>
            <a:pPr marL="0" indent="0">
              <a:buNone/>
            </a:pPr>
            <a:r>
              <a:rPr lang="de-DE" sz="1400" dirty="0">
                <a:solidFill>
                  <a:srgbClr val="FF0000"/>
                </a:solidFill>
                <a:effectLst/>
                <a:ea typeface="Times New Roman" panose="02020603050405020304" pitchFamily="18" charset="0"/>
                <a:cs typeface="TimesNewRomanPSMT"/>
              </a:rPr>
              <a:t>	Die Mitglieder können an den Veranstaltungen sportlicher und nichtsportlicher Art teilnehmen, </a:t>
            </a:r>
          </a:p>
          <a:p>
            <a:pPr marL="0" indent="0">
              <a:buNone/>
            </a:pPr>
            <a:r>
              <a:rPr lang="de-DE" sz="1400" dirty="0">
                <a:solidFill>
                  <a:srgbClr val="FF0000"/>
                </a:solidFill>
                <a:effectLst/>
                <a:ea typeface="Times New Roman" panose="02020603050405020304" pitchFamily="18" charset="0"/>
                <a:cs typeface="TimesNewRomanPSMT"/>
              </a:rPr>
              <a:t>	sofern keine grundsätzliche Trennung nach Alter und Geschlecht besteht, sowie die Einrichtungen </a:t>
            </a:r>
          </a:p>
          <a:p>
            <a:pPr marL="0" indent="0">
              <a:buNone/>
            </a:pPr>
            <a:r>
              <a:rPr lang="de-DE" sz="1400" dirty="0">
                <a:solidFill>
                  <a:srgbClr val="FF0000"/>
                </a:solidFill>
                <a:effectLst/>
                <a:ea typeface="Times New Roman" panose="02020603050405020304" pitchFamily="18" charset="0"/>
                <a:cs typeface="TimesNewRomanPSMT"/>
              </a:rPr>
              <a:t>	des Vereins nach Maßgabe der hierfür getroffenen Bestimmungen nutzen. </a:t>
            </a:r>
          </a:p>
          <a:p>
            <a:pPr marL="0" indent="0">
              <a:buNone/>
            </a:pPr>
            <a:r>
              <a:rPr lang="de-DE" sz="1400" dirty="0">
                <a:solidFill>
                  <a:srgbClr val="FF0000"/>
                </a:solidFill>
              </a:rPr>
              <a:t>§ 8 Nr. 2	</a:t>
            </a:r>
            <a:r>
              <a:rPr lang="de-DE" sz="1400" dirty="0">
                <a:solidFill>
                  <a:srgbClr val="FF0000"/>
                </a:solidFill>
                <a:effectLst/>
                <a:ea typeface="Times New Roman" panose="02020603050405020304" pitchFamily="18" charset="0"/>
                <a:cs typeface="TimesNewRomanPSMT"/>
              </a:rPr>
              <a:t>Stimmberechtigt sind ordentliche Mitglieder, die das 16. Lebensjahr vollendet haben. Sie sind für 	Ämter des Vereins wählbar. Das Stimmrecht kann nur persönlich ausgeübt werden.</a:t>
            </a:r>
          </a:p>
          <a:p>
            <a:pPr marL="0" indent="0">
              <a:buNone/>
            </a:pPr>
            <a:r>
              <a:rPr lang="de-DE" sz="1400" dirty="0">
                <a:solidFill>
                  <a:srgbClr val="FF0000"/>
                </a:solidFill>
              </a:rPr>
              <a:t>§ 8 Nr. 3	</a:t>
            </a:r>
            <a:r>
              <a:rPr lang="de-DE" sz="1400" dirty="0">
                <a:solidFill>
                  <a:srgbClr val="FF0000"/>
                </a:solidFill>
                <a:ea typeface="Times New Roman" panose="02020603050405020304" pitchFamily="18" charset="0"/>
                <a:cs typeface="TimesNewRomanPSMT"/>
              </a:rPr>
              <a:t>Die Mitglieder sind verpflichtet, die Satzung und Ordnungen des Vereins zu befolgen und nicht </a:t>
            </a:r>
          </a:p>
          <a:p>
            <a:pPr marL="0" indent="0">
              <a:buNone/>
            </a:pPr>
            <a:r>
              <a:rPr lang="de-DE" sz="1400" dirty="0">
                <a:solidFill>
                  <a:srgbClr val="FF0000"/>
                </a:solidFill>
                <a:ea typeface="Times New Roman" panose="02020603050405020304" pitchFamily="18" charset="0"/>
                <a:cs typeface="TimesNewRomanPSMT"/>
              </a:rPr>
              <a:t>	gegen die Vereinsinteressen zu handeln. </a:t>
            </a:r>
          </a:p>
          <a:p>
            <a:pPr marL="0" indent="0">
              <a:buNone/>
            </a:pPr>
            <a:r>
              <a:rPr lang="de-DE" sz="1400" dirty="0">
                <a:solidFill>
                  <a:srgbClr val="FF0000"/>
                </a:solidFill>
              </a:rPr>
              <a:t>§ 8 Nr. </a:t>
            </a:r>
            <a:r>
              <a:rPr lang="de-DE" sz="1400" dirty="0">
                <a:solidFill>
                  <a:srgbClr val="FF0000"/>
                </a:solidFill>
                <a:ea typeface="Times New Roman" panose="02020603050405020304" pitchFamily="18" charset="0"/>
                <a:cs typeface="TimesNewRomanPSMT"/>
              </a:rPr>
              <a:t>4	Die Mitglieder sind ferner verpflichtet, die in der Beitragsordnung festgelegten Beiträge,</a:t>
            </a:r>
          </a:p>
          <a:p>
            <a:pPr marL="0" indent="0">
              <a:buNone/>
            </a:pPr>
            <a:r>
              <a:rPr lang="de-DE" sz="1400" dirty="0">
                <a:solidFill>
                  <a:srgbClr val="FF0000"/>
                </a:solidFill>
                <a:ea typeface="Times New Roman" panose="02020603050405020304" pitchFamily="18" charset="0"/>
                <a:cs typeface="TimesNewRomanPSMT"/>
              </a:rPr>
              <a:t>	Gebühren und Entgelte zu entrichten.</a:t>
            </a:r>
          </a:p>
          <a:p>
            <a:pPr marL="0" indent="0">
              <a:buNone/>
            </a:pPr>
            <a:r>
              <a:rPr lang="de-DE" sz="1400" dirty="0">
                <a:solidFill>
                  <a:srgbClr val="FF0000"/>
                </a:solidFill>
              </a:rPr>
              <a:t>§ 8 Nr. </a:t>
            </a:r>
            <a:r>
              <a:rPr lang="de-DE" sz="1400" dirty="0">
                <a:solidFill>
                  <a:srgbClr val="FF0000"/>
                </a:solidFill>
                <a:ea typeface="Times New Roman" panose="02020603050405020304" pitchFamily="18" charset="0"/>
                <a:cs typeface="TimesNewRomanPSMT"/>
              </a:rPr>
              <a:t>5	Die Mitglieder sind verpflichtet, die vom Verein genutzten Räumlichkeiten, Materialien und </a:t>
            </a:r>
          </a:p>
          <a:p>
            <a:pPr marL="0" indent="0">
              <a:buNone/>
            </a:pPr>
            <a:r>
              <a:rPr lang="de-DE" sz="1400" dirty="0">
                <a:solidFill>
                  <a:srgbClr val="FF0000"/>
                </a:solidFill>
                <a:ea typeface="Times New Roman" panose="02020603050405020304" pitchFamily="18" charset="0"/>
                <a:cs typeface="TimesNewRomanPSMT"/>
              </a:rPr>
              <a:t>	Gerätschaften pfleglich zu behandeln. Bei Beendigung der Mitgliedschaft sind vom Mitglied, die 	aus dem Vereinseigentum zur Verfügung gestellten Materialien und Gegenstände zurückzugeben.</a:t>
            </a:r>
          </a:p>
          <a:p>
            <a:pPr marL="0" indent="0">
              <a:buNone/>
            </a:pPr>
            <a:r>
              <a:rPr lang="de-DE" sz="1400" dirty="0">
                <a:solidFill>
                  <a:srgbClr val="FF0000"/>
                </a:solidFill>
              </a:rPr>
              <a:t>§ 8 Nr. </a:t>
            </a:r>
            <a:r>
              <a:rPr lang="de-DE" sz="1400" dirty="0">
                <a:solidFill>
                  <a:srgbClr val="FF0000"/>
                </a:solidFill>
                <a:ea typeface="Times New Roman" panose="02020603050405020304" pitchFamily="18" charset="0"/>
                <a:cs typeface="TimesNewRomanPSMT"/>
              </a:rPr>
              <a:t>6	Die Mitglieder beteiligen sich nach ihren Kräften und Möglichkeiten an der Erhaltung und </a:t>
            </a:r>
          </a:p>
          <a:p>
            <a:pPr marL="0" indent="0">
              <a:buNone/>
            </a:pPr>
            <a:r>
              <a:rPr lang="de-DE" sz="1400" dirty="0">
                <a:solidFill>
                  <a:srgbClr val="FF0000"/>
                </a:solidFill>
                <a:ea typeface="Times New Roman" panose="02020603050405020304" pitchFamily="18" charset="0"/>
                <a:cs typeface="TimesNewRomanPSMT"/>
              </a:rPr>
              <a:t>	Entwicklung des Vereins.</a:t>
            </a:r>
          </a:p>
          <a:p>
            <a:pPr marL="0" indent="0">
              <a:buNone/>
            </a:pPr>
            <a:endParaRPr lang="de-DE" sz="1400" dirty="0">
              <a:solidFill>
                <a:srgbClr val="FF0000"/>
              </a:solidFill>
              <a:effectLst/>
              <a:ea typeface="Times New Roman" panose="02020603050405020304" pitchFamily="18" charset="0"/>
              <a:cs typeface="TimesNewRomanPSMT"/>
            </a:endParaRPr>
          </a:p>
        </p:txBody>
      </p:sp>
    </p:spTree>
    <p:extLst>
      <p:ext uri="{BB962C8B-B14F-4D97-AF65-F5344CB8AC3E}">
        <p14:creationId xmlns:p14="http://schemas.microsoft.com/office/powerpoint/2010/main" val="26254763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B7642E-BB4C-6FFC-90B7-9E6563BA734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13B5358-F6E9-F437-0CD1-6DD6A49B4A9B}"/>
              </a:ext>
            </a:extLst>
          </p:cNvPr>
          <p:cNvSpPr>
            <a:spLocks noGrp="1"/>
          </p:cNvSpPr>
          <p:nvPr>
            <p:ph type="title"/>
          </p:nvPr>
        </p:nvSpPr>
        <p:spPr/>
        <p:txBody>
          <a:bodyPr/>
          <a:lstStyle/>
          <a:p>
            <a:pPr lvl="0" algn="l"/>
            <a:r>
              <a:rPr lang="de-DE" sz="2000" dirty="0"/>
              <a:t>9. Satzungsänderung</a:t>
            </a:r>
          </a:p>
        </p:txBody>
      </p:sp>
      <p:sp>
        <p:nvSpPr>
          <p:cNvPr id="4" name="Inhaltsplatzhalter 3">
            <a:extLst>
              <a:ext uri="{FF2B5EF4-FFF2-40B4-BE49-F238E27FC236}">
                <a16:creationId xmlns:a16="http://schemas.microsoft.com/office/drawing/2014/main" id="{9B36F8E6-ED0A-1C26-5BF6-94D5353A62F5}"/>
              </a:ext>
            </a:extLst>
          </p:cNvPr>
          <p:cNvSpPr>
            <a:spLocks noGrp="1"/>
          </p:cNvSpPr>
          <p:nvPr>
            <p:ph idx="1"/>
          </p:nvPr>
        </p:nvSpPr>
        <p:spPr/>
        <p:txBody>
          <a:bodyPr>
            <a:normAutofit/>
          </a:bodyPr>
          <a:lstStyle/>
          <a:p>
            <a:pPr marL="0" indent="0">
              <a:buNone/>
            </a:pPr>
            <a:r>
              <a:rPr lang="de-DE" sz="1600" b="1" u="sng" dirty="0">
                <a:effectLst/>
                <a:ea typeface="Times New Roman" panose="02020603050405020304" pitchFamily="18" charset="0"/>
              </a:rPr>
              <a:t>Alter </a:t>
            </a:r>
            <a:r>
              <a:rPr lang="de-DE" sz="1600" b="1" u="sng" dirty="0" err="1">
                <a:effectLst/>
                <a:ea typeface="Times New Roman" panose="02020603050405020304" pitchFamily="18" charset="0"/>
              </a:rPr>
              <a:t>Satzungtext</a:t>
            </a:r>
            <a:r>
              <a:rPr lang="de-DE" sz="1600" b="1" u="sng" dirty="0">
                <a:effectLst/>
                <a:ea typeface="Times New Roman" panose="02020603050405020304" pitchFamily="18" charset="0"/>
              </a:rPr>
              <a:t>:</a:t>
            </a:r>
            <a:endParaRPr lang="de-DE" sz="1600" b="1" dirty="0">
              <a:ea typeface="Times New Roman" panose="02020603050405020304" pitchFamily="18" charset="0"/>
              <a:cs typeface="TimesNewRomanPS-BoldMT"/>
            </a:endParaRPr>
          </a:p>
          <a:p>
            <a:pPr marL="0" indent="0">
              <a:buNone/>
            </a:pPr>
            <a:r>
              <a:rPr lang="de-DE" sz="1600" b="1" dirty="0">
                <a:effectLst/>
                <a:ea typeface="Times New Roman" panose="02020603050405020304" pitchFamily="18" charset="0"/>
                <a:cs typeface="TimesNewRomanPS-BoldMT"/>
              </a:rPr>
              <a:t>§ 9: Pflichten der Mitglieder</a:t>
            </a:r>
          </a:p>
          <a:p>
            <a:pPr marL="0" indent="0">
              <a:buNone/>
            </a:pPr>
            <a:r>
              <a:rPr lang="de-DE" sz="1400" dirty="0">
                <a:effectLst/>
                <a:ea typeface="Times New Roman" panose="02020603050405020304" pitchFamily="18" charset="0"/>
                <a:cs typeface="TimesNewRomanPSMT"/>
              </a:rPr>
              <a:t>Die Mitglieder sind insbesondere verpflichtet die Satzungen des Vereins, des Landessportbundes Niedersachsen e.V., der letzterem  angeschlossenen Fachverbände, soweit sie deren Sportarten ausüben, sowie auch die Beschlüsse der genannten Organisationen zu befolgen.</a:t>
            </a:r>
          </a:p>
          <a:p>
            <a:pPr marL="0" indent="0">
              <a:buNone/>
            </a:pPr>
            <a:r>
              <a:rPr lang="de-DE" sz="1400" dirty="0">
                <a:effectLst/>
                <a:ea typeface="Times New Roman" panose="02020603050405020304" pitchFamily="18" charset="0"/>
                <a:cs typeface="TimesNewRomanPSMT"/>
              </a:rPr>
              <a:t>Die Mitglieder haben die Pflicht, die Vereinsinteressen zu fördern und die Ziele des Vereins zu unterstützen und alles zu unterlassen, was dem Ansehen und dem Zweck des Vereins entgegensteht.</a:t>
            </a:r>
          </a:p>
          <a:p>
            <a:pPr marL="0" indent="0">
              <a:buNone/>
            </a:pPr>
            <a:r>
              <a:rPr lang="de-DE" sz="1400" dirty="0">
                <a:effectLst/>
                <a:ea typeface="Times New Roman" panose="02020603050405020304" pitchFamily="18" charset="0"/>
                <a:cs typeface="TimesNewRomanPSMT"/>
              </a:rPr>
              <a:t>Die durch den Beschluss der Jahreshauptversammlung festgelegten Beiträge ausschließlich im SEPA-Lastschriftverfahren zu entrichten. Andere Beitragseinzüge können vom Vorstand im Einzelfall beschlossen werden.</a:t>
            </a:r>
          </a:p>
          <a:p>
            <a:pPr marL="0" indent="0">
              <a:buNone/>
            </a:pPr>
            <a:r>
              <a:rPr lang="de-DE" sz="1400" dirty="0">
                <a:effectLst/>
                <a:ea typeface="Times New Roman" panose="02020603050405020304" pitchFamily="18" charset="0"/>
                <a:cs typeface="TimesNewRomanPSMT"/>
              </a:rPr>
              <a:t>An allen sportlichen Veranstaltungen seiner Sportart nach Kräften mitzuwirken, zu deren Teilnahme sie sich zu Beginn der Saison verpflichten.</a:t>
            </a:r>
          </a:p>
          <a:p>
            <a:pPr marL="0" indent="0">
              <a:buNone/>
            </a:pPr>
            <a:r>
              <a:rPr lang="de-DE" sz="1400" dirty="0">
                <a:effectLst/>
                <a:ea typeface="Times New Roman" panose="02020603050405020304" pitchFamily="18" charset="0"/>
                <a:cs typeface="TimesNewRomanPSMT"/>
              </a:rPr>
              <a:t>In allen aus der Mitgliedschaft zum Verein erworbenen Rechtsangelegenheiten, sei es in Beziehung zu anderen Mitgliedern des Vereins oder zu Mitgliedern den in § 1 Nr. 3 genannten Vereinigungen – nach Maßgabe der Satzungen dieser Vereinigungen -, deren Sportgerichte in Anspruch zu nehmen und sich deren Entscheidung zu unterwerfen. Der ordentliche Rechtsweg ist in allen mit dem Sportbetrieb in Zusammenhang stehenden Angelegenheiten ausgeschlossen. </a:t>
            </a:r>
          </a:p>
          <a:p>
            <a:pPr marL="0" indent="0">
              <a:buNone/>
            </a:pPr>
            <a:r>
              <a:rPr lang="de-DE" sz="1400" dirty="0">
                <a:effectLst/>
                <a:ea typeface="Times New Roman" panose="02020603050405020304" pitchFamily="18" charset="0"/>
                <a:cs typeface="TimesNewRomanPSMT"/>
              </a:rPr>
              <a:t>Alle Mitglieder sind verpflichtet sich entsprechend der Satzung, den weiteren Ordnungen des Vereins, sowie den Beschlüssen der Mitgliederversammlung zu verhalten.</a:t>
            </a:r>
          </a:p>
        </p:txBody>
      </p:sp>
    </p:spTree>
    <p:extLst>
      <p:ext uri="{BB962C8B-B14F-4D97-AF65-F5344CB8AC3E}">
        <p14:creationId xmlns:p14="http://schemas.microsoft.com/office/powerpoint/2010/main" val="30121441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DA9530-6D6A-4EFF-7F5A-FB7C2233D1E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BD0CD75-813A-CF1E-10ED-6FFBF15DA036}"/>
              </a:ext>
            </a:extLst>
          </p:cNvPr>
          <p:cNvSpPr>
            <a:spLocks noGrp="1"/>
          </p:cNvSpPr>
          <p:nvPr>
            <p:ph type="title"/>
          </p:nvPr>
        </p:nvSpPr>
        <p:spPr/>
        <p:txBody>
          <a:bodyPr/>
          <a:lstStyle/>
          <a:p>
            <a:pPr lvl="0" algn="l"/>
            <a:r>
              <a:rPr lang="de-DE" sz="2000" dirty="0"/>
              <a:t>9. Satzungsänderung</a:t>
            </a:r>
          </a:p>
        </p:txBody>
      </p:sp>
      <p:sp>
        <p:nvSpPr>
          <p:cNvPr id="4" name="Inhaltsplatzhalter 3">
            <a:extLst>
              <a:ext uri="{FF2B5EF4-FFF2-40B4-BE49-F238E27FC236}">
                <a16:creationId xmlns:a16="http://schemas.microsoft.com/office/drawing/2014/main" id="{6316A0D5-7D17-D668-9D6A-7B79C72AA29F}"/>
              </a:ext>
            </a:extLst>
          </p:cNvPr>
          <p:cNvSpPr>
            <a:spLocks noGrp="1"/>
          </p:cNvSpPr>
          <p:nvPr>
            <p:ph idx="1"/>
          </p:nvPr>
        </p:nvSpPr>
        <p:spPr/>
        <p:txBody>
          <a:bodyPr>
            <a:normAutofit fontScale="85000" lnSpcReduction="20000"/>
          </a:bodyPr>
          <a:lstStyle/>
          <a:p>
            <a:pPr marL="0" indent="0">
              <a:buNone/>
            </a:pPr>
            <a:r>
              <a:rPr lang="de-DE" sz="1600" b="1" u="sng" dirty="0">
                <a:ea typeface="Times New Roman" panose="02020603050405020304" pitchFamily="18" charset="0"/>
              </a:rPr>
              <a:t>Neu</a:t>
            </a:r>
            <a:r>
              <a:rPr lang="de-DE" sz="1600" b="1" u="sng" dirty="0">
                <a:effectLst/>
                <a:ea typeface="Times New Roman" panose="02020603050405020304" pitchFamily="18" charset="0"/>
              </a:rPr>
              <a:t>er </a:t>
            </a:r>
            <a:r>
              <a:rPr lang="de-DE" sz="1600" b="1" u="sng" dirty="0" err="1">
                <a:effectLst/>
                <a:ea typeface="Times New Roman" panose="02020603050405020304" pitchFamily="18" charset="0"/>
              </a:rPr>
              <a:t>Satzungtext</a:t>
            </a:r>
            <a:r>
              <a:rPr lang="de-DE" sz="1600" b="1" u="sng" dirty="0">
                <a:effectLst/>
                <a:ea typeface="Times New Roman" panose="02020603050405020304" pitchFamily="18" charset="0"/>
              </a:rPr>
              <a:t>:</a:t>
            </a:r>
            <a:endParaRPr lang="de-DE" sz="1600" b="1" dirty="0">
              <a:ea typeface="Times New Roman" panose="02020603050405020304" pitchFamily="18" charset="0"/>
              <a:cs typeface="TimesNewRomanPS-BoldMT"/>
            </a:endParaRPr>
          </a:p>
          <a:p>
            <a:pPr marL="0" indent="0">
              <a:buNone/>
            </a:pPr>
            <a:r>
              <a:rPr lang="de-DE" sz="1600" b="1" dirty="0">
                <a:effectLst/>
                <a:ea typeface="Times New Roman" panose="02020603050405020304" pitchFamily="18" charset="0"/>
                <a:cs typeface="TimesNewRomanPS-BoldMT"/>
              </a:rPr>
              <a:t>§ 9:  </a:t>
            </a:r>
            <a:r>
              <a:rPr lang="de-DE" sz="1600" b="1" dirty="0">
                <a:solidFill>
                  <a:srgbClr val="FF0000"/>
                </a:solidFill>
                <a:effectLst/>
                <a:ea typeface="Times New Roman" panose="02020603050405020304" pitchFamily="18" charset="0"/>
                <a:cs typeface="TimesNewRomanPS-BoldMT"/>
              </a:rPr>
              <a:t>Beiträge, Gebühren, Umlagen, Zahlungen</a:t>
            </a:r>
          </a:p>
          <a:p>
            <a:pPr marL="0" indent="0">
              <a:buNone/>
            </a:pPr>
            <a:r>
              <a:rPr lang="de-DE" sz="1400" dirty="0">
                <a:solidFill>
                  <a:srgbClr val="FF0000"/>
                </a:solidFill>
              </a:rPr>
              <a:t>§ 9 Nr. </a:t>
            </a:r>
            <a:r>
              <a:rPr lang="de-DE" sz="1400" dirty="0">
                <a:solidFill>
                  <a:srgbClr val="FF0000"/>
                </a:solidFill>
                <a:ea typeface="Times New Roman" panose="02020603050405020304" pitchFamily="18" charset="0"/>
                <a:cs typeface="TimesNewRomanPSMT"/>
              </a:rPr>
              <a:t>1	Die Mitglieder haben Beiträge und für die Inanspruchnahme bestimmter Einrichtungen/ Angebote des Vereins ggf. 	Zusatzbeiträge oder Entgelte zu entrichten. </a:t>
            </a:r>
          </a:p>
          <a:p>
            <a:pPr marL="0" indent="0">
              <a:buNone/>
            </a:pPr>
            <a:r>
              <a:rPr lang="de-DE" sz="1400" dirty="0">
                <a:solidFill>
                  <a:srgbClr val="FF0000"/>
                </a:solidFill>
              </a:rPr>
              <a:t>§ 9 Nr. </a:t>
            </a:r>
            <a:r>
              <a:rPr lang="de-DE" sz="1400" dirty="0">
                <a:solidFill>
                  <a:srgbClr val="FF0000"/>
                </a:solidFill>
                <a:ea typeface="Times New Roman" panose="02020603050405020304" pitchFamily="18" charset="0"/>
                <a:cs typeface="TimesNewRomanPSMT"/>
              </a:rPr>
              <a:t>2	Aufnahmebeitrag, Mitgliedsbeiträge und Umlagen werden von der Mitgliederversammlung festgesetzt und in der 	Beitragsordnung veröffentlicht.</a:t>
            </a:r>
          </a:p>
          <a:p>
            <a:pPr marL="0" indent="0">
              <a:buNone/>
            </a:pPr>
            <a:r>
              <a:rPr lang="de-DE" sz="1400" dirty="0">
                <a:solidFill>
                  <a:srgbClr val="FF0000"/>
                </a:solidFill>
                <a:ea typeface="Times New Roman" panose="02020603050405020304" pitchFamily="18" charset="0"/>
                <a:cs typeface="TimesNewRomanPSMT"/>
              </a:rPr>
              <a:t>	Die durch den Beschluss der Mitgliederversammlung festgelegten Beiträge ausschließlich im SEPA-	Lastschriftverfahren zu entrichten. Andere Beitragseinzüge können vom Vorstand im Einzelfall beschlossen werden.</a:t>
            </a:r>
          </a:p>
          <a:p>
            <a:pPr marL="0" indent="0">
              <a:buNone/>
            </a:pPr>
            <a:r>
              <a:rPr lang="de-DE" sz="1400" dirty="0">
                <a:solidFill>
                  <a:srgbClr val="FF0000"/>
                </a:solidFill>
              </a:rPr>
              <a:t>§ 9 Nr. 3</a:t>
            </a:r>
            <a:r>
              <a:rPr lang="de-DE" sz="1400" dirty="0">
                <a:solidFill>
                  <a:srgbClr val="FF0000"/>
                </a:solidFill>
                <a:ea typeface="Times New Roman" panose="02020603050405020304" pitchFamily="18" charset="0"/>
                <a:cs typeface="TimesNewRomanPSMT"/>
              </a:rPr>
              <a:t>	Der Verein ist zur Erhebung einer Umlage berechtigt, sofern diese zur Finanzierung besonderer Vorhaben oder zur 	Beseitigung finanzieller Schwierigkeiten des Vereins notwendig ist. Über die Festsetzung der Höhe der Umlage 	entscheidet die Mitgliederversammlung durch Mehrheitsbeschluss, wobei jährlich eine Höchstgrenze besteht von 	jeweils dem Dreifachen eines Jahresbeitrages.</a:t>
            </a:r>
          </a:p>
          <a:p>
            <a:pPr marL="0" indent="0">
              <a:buNone/>
            </a:pPr>
            <a:r>
              <a:rPr lang="de-DE" sz="1400" dirty="0">
                <a:solidFill>
                  <a:srgbClr val="FF0000"/>
                </a:solidFill>
              </a:rPr>
              <a:t>§ 9 Nr. 4	</a:t>
            </a:r>
            <a:r>
              <a:rPr lang="de-DE" sz="1400" dirty="0">
                <a:solidFill>
                  <a:srgbClr val="FF0000"/>
                </a:solidFill>
                <a:ea typeface="Times New Roman" panose="02020603050405020304" pitchFamily="18" charset="0"/>
                <a:cs typeface="TimesNewRomanPSMT"/>
              </a:rPr>
              <a:t>Abteilungs- und Zusatzbeiträge werden in Absprache mit den Abteilungen und Fachbereichen vom Vorstand 	beschlossen und in der Beitragsordnung veröffentlicht. </a:t>
            </a:r>
          </a:p>
          <a:p>
            <a:pPr marL="0" indent="0">
              <a:buNone/>
            </a:pPr>
            <a:r>
              <a:rPr lang="de-DE" sz="1400" dirty="0">
                <a:solidFill>
                  <a:srgbClr val="FF0000"/>
                </a:solidFill>
              </a:rPr>
              <a:t>§ 9 Nr. 5	</a:t>
            </a:r>
            <a:r>
              <a:rPr lang="de-DE" sz="1400" dirty="0">
                <a:solidFill>
                  <a:srgbClr val="FF0000"/>
                </a:solidFill>
                <a:ea typeface="Times New Roman" panose="02020603050405020304" pitchFamily="18" charset="0"/>
                <a:cs typeface="TimesNewRomanPSMT"/>
              </a:rPr>
              <a:t>Sonstige Entgelte werden vom Vorstand festgelegt und in der Beitragsordnung veröffentlicht.</a:t>
            </a:r>
          </a:p>
          <a:p>
            <a:pPr marL="0" indent="0">
              <a:buNone/>
            </a:pPr>
            <a:r>
              <a:rPr lang="de-DE" sz="1400" dirty="0">
                <a:solidFill>
                  <a:srgbClr val="FF0000"/>
                </a:solidFill>
              </a:rPr>
              <a:t>§ 9 Nr. 6	</a:t>
            </a:r>
            <a:r>
              <a:rPr lang="de-DE" sz="1400" dirty="0">
                <a:solidFill>
                  <a:srgbClr val="FF0000"/>
                </a:solidFill>
                <a:ea typeface="Times New Roman" panose="02020603050405020304" pitchFamily="18" charset="0"/>
                <a:cs typeface="TimesNewRomanPSMT"/>
              </a:rPr>
              <a:t>Über Zahlungstermine und Zahlungsverfahren entscheidet der Vorstand. Sie sind in der Beitragsordnung bekannt zu 	geben. </a:t>
            </a:r>
          </a:p>
          <a:p>
            <a:pPr marL="0" indent="0">
              <a:buNone/>
            </a:pPr>
            <a:r>
              <a:rPr lang="de-DE" sz="1400" dirty="0">
                <a:solidFill>
                  <a:srgbClr val="FF0000"/>
                </a:solidFill>
              </a:rPr>
              <a:t>§ 9 Nr. 7	</a:t>
            </a:r>
            <a:r>
              <a:rPr lang="de-DE" sz="1400" dirty="0">
                <a:solidFill>
                  <a:srgbClr val="FF0000"/>
                </a:solidFill>
                <a:ea typeface="Times New Roman" panose="02020603050405020304" pitchFamily="18" charset="0"/>
                <a:cs typeface="TimesNewRomanPSMT"/>
              </a:rPr>
              <a:t>Der Vorstand kann in begründeten Einzelfällen Beitragsleistungen oder -pflichten ganz oder teilweise erlassen oder 	stunden.</a:t>
            </a:r>
          </a:p>
          <a:p>
            <a:pPr marL="0" indent="0">
              <a:buNone/>
            </a:pPr>
            <a:r>
              <a:rPr lang="de-DE" sz="1400" dirty="0">
                <a:solidFill>
                  <a:srgbClr val="FF0000"/>
                </a:solidFill>
              </a:rPr>
              <a:t>§ 9 Nr. 8	</a:t>
            </a:r>
            <a:r>
              <a:rPr lang="de-DE" sz="1400" dirty="0">
                <a:solidFill>
                  <a:srgbClr val="FF0000"/>
                </a:solidFill>
                <a:ea typeface="Times New Roman" panose="02020603050405020304" pitchFamily="18" charset="0"/>
                <a:cs typeface="TimesNewRomanPSMT"/>
              </a:rPr>
              <a:t>Forderungen werden angemahnt. Das Mahnverfahren umfasst zwei Zahlungsaufforderungen, deren erste eine Frist 	von einem Monat, deren zweite eine Frist von vierzehn Tagen, jeweils nach Zugang der Mitteilung, besitzt und 	gleichzeitig die Androhung des Vereinsausschlusses zu enthalten hat. </a:t>
            </a:r>
          </a:p>
          <a:p>
            <a:pPr marL="0" indent="0">
              <a:buNone/>
            </a:pPr>
            <a:r>
              <a:rPr lang="de-DE" sz="1400" dirty="0">
                <a:solidFill>
                  <a:srgbClr val="FF0000"/>
                </a:solidFill>
                <a:ea typeface="Times New Roman" panose="02020603050405020304" pitchFamily="18" charset="0"/>
                <a:cs typeface="TimesNewRomanPSMT"/>
              </a:rPr>
              <a:t>	Die Kosten, die durch den Zahlungsverzug (z. B. Nebenkosten des Geldverkehrs bei Nichteinlösung oder 	unberechtigtem Widerspruch einer SEPA-Lastschrift) entstehen, sowie die in der Beitragsordnung festgesetzten 	Mahngebühren werden dem säumigen Mitglied in Rechnung gestellt</a:t>
            </a:r>
          </a:p>
        </p:txBody>
      </p:sp>
    </p:spTree>
    <p:extLst>
      <p:ext uri="{BB962C8B-B14F-4D97-AF65-F5344CB8AC3E}">
        <p14:creationId xmlns:p14="http://schemas.microsoft.com/office/powerpoint/2010/main" val="497030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el 15"/>
          <p:cNvSpPr>
            <a:spLocks noGrp="1"/>
          </p:cNvSpPr>
          <p:nvPr>
            <p:ph type="ctrTitle"/>
          </p:nvPr>
        </p:nvSpPr>
        <p:spPr>
          <a:xfrm>
            <a:off x="685800" y="2132856"/>
            <a:ext cx="7772400" cy="3456384"/>
          </a:xfrm>
        </p:spPr>
        <p:txBody>
          <a:bodyPr/>
          <a:lstStyle/>
          <a:p>
            <a:r>
              <a:rPr lang="de-DE" sz="4000" dirty="0"/>
              <a:t>Schweigeminute für verstorbene Mitglieder</a:t>
            </a:r>
          </a:p>
        </p:txBody>
      </p:sp>
      <p:cxnSp>
        <p:nvCxnSpPr>
          <p:cNvPr id="18" name="Gerade Verbindung 17"/>
          <p:cNvCxnSpPr/>
          <p:nvPr/>
        </p:nvCxnSpPr>
        <p:spPr>
          <a:xfrm>
            <a:off x="457200" y="1412776"/>
            <a:ext cx="8100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90068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2FBB27-1B67-43EE-DA80-9D8C59FFD84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878624B-0CBD-18FB-2A8A-54EB3FB25CD6}"/>
              </a:ext>
            </a:extLst>
          </p:cNvPr>
          <p:cNvSpPr>
            <a:spLocks noGrp="1"/>
          </p:cNvSpPr>
          <p:nvPr>
            <p:ph type="title"/>
          </p:nvPr>
        </p:nvSpPr>
        <p:spPr/>
        <p:txBody>
          <a:bodyPr/>
          <a:lstStyle/>
          <a:p>
            <a:pPr lvl="0" algn="l"/>
            <a:r>
              <a:rPr lang="de-DE" sz="2000" dirty="0"/>
              <a:t>9. Satzungsänderung</a:t>
            </a:r>
          </a:p>
        </p:txBody>
      </p:sp>
      <p:sp>
        <p:nvSpPr>
          <p:cNvPr id="4" name="Inhaltsplatzhalter 3">
            <a:extLst>
              <a:ext uri="{FF2B5EF4-FFF2-40B4-BE49-F238E27FC236}">
                <a16:creationId xmlns:a16="http://schemas.microsoft.com/office/drawing/2014/main" id="{F3E267DF-1C8E-72FD-5F53-429F7080DA38}"/>
              </a:ext>
            </a:extLst>
          </p:cNvPr>
          <p:cNvSpPr>
            <a:spLocks noGrp="1"/>
          </p:cNvSpPr>
          <p:nvPr>
            <p:ph idx="1"/>
          </p:nvPr>
        </p:nvSpPr>
        <p:spPr/>
        <p:txBody>
          <a:bodyPr>
            <a:normAutofit/>
          </a:bodyPr>
          <a:lstStyle/>
          <a:p>
            <a:pPr marL="0" indent="0">
              <a:buNone/>
            </a:pPr>
            <a:r>
              <a:rPr lang="de-DE" sz="1600" b="1" u="sng" dirty="0">
                <a:effectLst/>
                <a:ea typeface="Times New Roman" panose="02020603050405020304" pitchFamily="18" charset="0"/>
              </a:rPr>
              <a:t>Alter </a:t>
            </a:r>
            <a:r>
              <a:rPr lang="de-DE" sz="1600" b="1" u="sng" dirty="0" err="1">
                <a:effectLst/>
                <a:ea typeface="Times New Roman" panose="02020603050405020304" pitchFamily="18" charset="0"/>
              </a:rPr>
              <a:t>Satzungtext</a:t>
            </a:r>
            <a:r>
              <a:rPr lang="de-DE" sz="1600" b="1" u="sng" dirty="0">
                <a:effectLst/>
                <a:ea typeface="Times New Roman" panose="02020603050405020304" pitchFamily="18" charset="0"/>
              </a:rPr>
              <a:t>:</a:t>
            </a:r>
            <a:endParaRPr lang="de-DE" sz="1600" b="1" dirty="0">
              <a:ea typeface="Times New Roman" panose="02020603050405020304" pitchFamily="18" charset="0"/>
              <a:cs typeface="TimesNewRomanPS-BoldMT"/>
            </a:endParaRPr>
          </a:p>
          <a:p>
            <a:pPr marL="0" indent="0">
              <a:buNone/>
            </a:pPr>
            <a:r>
              <a:rPr lang="de-DE" sz="1600" b="1" dirty="0">
                <a:effectLst/>
                <a:ea typeface="Times New Roman" panose="02020603050405020304" pitchFamily="18" charset="0"/>
                <a:cs typeface="TimesNewRomanPS-BoldMT"/>
              </a:rPr>
              <a:t>§ 10: Zusammentreffen und Vorsitz</a:t>
            </a:r>
          </a:p>
          <a:p>
            <a:pPr marL="0" indent="0">
              <a:buNone/>
            </a:pPr>
            <a:r>
              <a:rPr lang="de-DE" sz="1400" dirty="0">
                <a:effectLst/>
                <a:ea typeface="Times New Roman" panose="02020603050405020304" pitchFamily="18" charset="0"/>
                <a:cs typeface="TimesNewRomanPSMT"/>
              </a:rPr>
              <a:t>Die Mitglieder sind insbesondere verpflichtet die Satzungen des Vereins, des Landessportbundes Niedersachsen e.V., der letzterem  angeschlossenen Fachverbände, soweit sie deren Sportarten ausüben, sowie auch die Beschlüsse der genannten Organisationen zu befolgen.</a:t>
            </a:r>
          </a:p>
          <a:p>
            <a:pPr marL="0" indent="0">
              <a:buNone/>
            </a:pPr>
            <a:r>
              <a:rPr lang="de-DE" sz="1400" dirty="0">
                <a:effectLst/>
                <a:ea typeface="Times New Roman" panose="02020603050405020304" pitchFamily="18" charset="0"/>
                <a:cs typeface="TimesNewRomanPSMT"/>
              </a:rPr>
              <a:t>Die Mitglieder haben die Pflicht, die Vereinsinteressen zu fördern und die Ziele des Vereins zu unterstützen und alles zu unterlassen, was dem Ansehen und dem Zweck des Vereins entgegensteht.</a:t>
            </a:r>
          </a:p>
          <a:p>
            <a:pPr marL="0" indent="0">
              <a:buNone/>
            </a:pPr>
            <a:r>
              <a:rPr lang="de-DE" sz="1400" dirty="0">
                <a:effectLst/>
                <a:ea typeface="Times New Roman" panose="02020603050405020304" pitchFamily="18" charset="0"/>
                <a:cs typeface="TimesNewRomanPSMT"/>
              </a:rPr>
              <a:t>Die durch den Beschluss der Jahreshauptversammlung festgelegten Beiträge ausschließlich im SEPA-Lastschriftverfahren zu entrichten. Andere Beitragseinzüge können vom Vorstand im Einzelfall beschlossen werden.</a:t>
            </a:r>
          </a:p>
          <a:p>
            <a:pPr marL="0" indent="0">
              <a:buNone/>
            </a:pPr>
            <a:r>
              <a:rPr lang="de-DE" sz="1400" dirty="0">
                <a:effectLst/>
                <a:ea typeface="Times New Roman" panose="02020603050405020304" pitchFamily="18" charset="0"/>
                <a:cs typeface="TimesNewRomanPSMT"/>
              </a:rPr>
              <a:t>An allen sportlichen Veranstaltungen seiner Sportart nach Kräften mitzuwirken, zu deren Teilnahme sie sich zu Beginn der Saison verpflichten.</a:t>
            </a:r>
          </a:p>
          <a:p>
            <a:pPr marL="0" indent="0">
              <a:buNone/>
            </a:pPr>
            <a:r>
              <a:rPr lang="de-DE" sz="1400" dirty="0">
                <a:effectLst/>
                <a:ea typeface="Times New Roman" panose="02020603050405020304" pitchFamily="18" charset="0"/>
                <a:cs typeface="TimesNewRomanPSMT"/>
              </a:rPr>
              <a:t>In allen aus der Mitgliedschaft zum Verein erworbenen Rechtsangelegenheiten, sei es in Beziehung zu anderen Mitgliedern des Vereins oder zu Mitgliedern den in § 1 Nr. 3 genannten Vereinigungen – nach Maßgabe der Satzungen dieser Vereinigungen -, deren Sportgerichte in Anspruch zu nehmen und sich deren Entscheidung zu unterwerfen. Der ordentliche Rechtsweg ist in allen mit dem Sportbetrieb in Zusammenhang stehenden Angelegenheiten ausgeschlossen. </a:t>
            </a:r>
          </a:p>
          <a:p>
            <a:pPr marL="0" indent="0">
              <a:buNone/>
            </a:pPr>
            <a:r>
              <a:rPr lang="de-DE" sz="1400" dirty="0">
                <a:effectLst/>
                <a:ea typeface="Times New Roman" panose="02020603050405020304" pitchFamily="18" charset="0"/>
                <a:cs typeface="TimesNewRomanPSMT"/>
              </a:rPr>
              <a:t>Alle Mitglieder sind verpflichtet sich entsprechend der Satzung, den weiteren Ordnungen des Vereins, sowie den Beschlüssen der Mitgliederversammlung zu verhalten.</a:t>
            </a:r>
          </a:p>
        </p:txBody>
      </p:sp>
    </p:spTree>
    <p:extLst>
      <p:ext uri="{BB962C8B-B14F-4D97-AF65-F5344CB8AC3E}">
        <p14:creationId xmlns:p14="http://schemas.microsoft.com/office/powerpoint/2010/main" val="22744518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5AABF9-8FC0-3FAD-E332-7960E7D95BF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2D3BE4C-B533-FB6B-E159-B7545FE38456}"/>
              </a:ext>
            </a:extLst>
          </p:cNvPr>
          <p:cNvSpPr>
            <a:spLocks noGrp="1"/>
          </p:cNvSpPr>
          <p:nvPr>
            <p:ph type="title"/>
          </p:nvPr>
        </p:nvSpPr>
        <p:spPr/>
        <p:txBody>
          <a:bodyPr/>
          <a:lstStyle/>
          <a:p>
            <a:pPr lvl="0" algn="l"/>
            <a:r>
              <a:rPr lang="de-DE" sz="2000" dirty="0"/>
              <a:t>9. Satzungsänderung</a:t>
            </a:r>
          </a:p>
        </p:txBody>
      </p:sp>
      <p:sp>
        <p:nvSpPr>
          <p:cNvPr id="4" name="Inhaltsplatzhalter 3">
            <a:extLst>
              <a:ext uri="{FF2B5EF4-FFF2-40B4-BE49-F238E27FC236}">
                <a16:creationId xmlns:a16="http://schemas.microsoft.com/office/drawing/2014/main" id="{32A3FB36-2D14-413D-C073-4C04202C251D}"/>
              </a:ext>
            </a:extLst>
          </p:cNvPr>
          <p:cNvSpPr>
            <a:spLocks noGrp="1"/>
          </p:cNvSpPr>
          <p:nvPr>
            <p:ph idx="1"/>
          </p:nvPr>
        </p:nvSpPr>
        <p:spPr/>
        <p:txBody>
          <a:bodyPr>
            <a:normAutofit fontScale="77500" lnSpcReduction="20000"/>
          </a:bodyPr>
          <a:lstStyle/>
          <a:p>
            <a:pPr marL="0" indent="0">
              <a:buNone/>
            </a:pPr>
            <a:r>
              <a:rPr lang="de-DE" sz="1600" b="1" u="sng" dirty="0">
                <a:ea typeface="Times New Roman" panose="02020603050405020304" pitchFamily="18" charset="0"/>
              </a:rPr>
              <a:t>Neu</a:t>
            </a:r>
            <a:r>
              <a:rPr lang="de-DE" sz="1600" b="1" u="sng" dirty="0">
                <a:effectLst/>
                <a:ea typeface="Times New Roman" panose="02020603050405020304" pitchFamily="18" charset="0"/>
              </a:rPr>
              <a:t>er </a:t>
            </a:r>
            <a:r>
              <a:rPr lang="de-DE" sz="1600" b="1" u="sng" dirty="0" err="1">
                <a:effectLst/>
                <a:ea typeface="Times New Roman" panose="02020603050405020304" pitchFamily="18" charset="0"/>
              </a:rPr>
              <a:t>Satzungtext</a:t>
            </a:r>
            <a:r>
              <a:rPr lang="de-DE" sz="1600" b="1" u="sng" dirty="0">
                <a:effectLst/>
                <a:ea typeface="Times New Roman" panose="02020603050405020304" pitchFamily="18" charset="0"/>
              </a:rPr>
              <a:t>:</a:t>
            </a:r>
            <a:endParaRPr lang="de-DE" sz="1600" b="1" dirty="0">
              <a:ea typeface="Times New Roman" panose="02020603050405020304" pitchFamily="18" charset="0"/>
              <a:cs typeface="TimesNewRomanPS-BoldMT"/>
            </a:endParaRPr>
          </a:p>
          <a:p>
            <a:pPr marL="0" indent="0">
              <a:buNone/>
            </a:pPr>
            <a:r>
              <a:rPr lang="de-DE" sz="1600" b="1" dirty="0">
                <a:effectLst/>
                <a:ea typeface="Times New Roman" panose="02020603050405020304" pitchFamily="18" charset="0"/>
                <a:cs typeface="TimesNewRomanPS-BoldMT"/>
              </a:rPr>
              <a:t>§ 10: </a:t>
            </a:r>
            <a:r>
              <a:rPr lang="de-DE" sz="1600" b="1" dirty="0">
                <a:solidFill>
                  <a:srgbClr val="FF0000"/>
                </a:solidFill>
                <a:effectLst/>
                <a:ea typeface="Times New Roman" panose="02020603050405020304" pitchFamily="18" charset="0"/>
                <a:cs typeface="TimesNewRomanPS-BoldMT"/>
              </a:rPr>
              <a:t>Mitgliederversammlung </a:t>
            </a:r>
            <a:r>
              <a:rPr lang="de-DE" sz="1600" b="1" dirty="0">
                <a:effectLst/>
                <a:ea typeface="Times New Roman" panose="02020603050405020304" pitchFamily="18" charset="0"/>
                <a:cs typeface="TimesNewRomanPS-BoldMT"/>
              </a:rPr>
              <a:t>und Vorsitz</a:t>
            </a:r>
          </a:p>
          <a:p>
            <a:pPr marL="0" indent="0">
              <a:buNone/>
            </a:pPr>
            <a:r>
              <a:rPr lang="de-DE" sz="1400" dirty="0">
                <a:solidFill>
                  <a:srgbClr val="FF0000"/>
                </a:solidFill>
              </a:rPr>
              <a:t>§ 10 Nr. </a:t>
            </a:r>
            <a:r>
              <a:rPr lang="de-DE" sz="1400" dirty="0">
                <a:solidFill>
                  <a:srgbClr val="FF0000"/>
                </a:solidFill>
                <a:ea typeface="Times New Roman" panose="02020603050405020304" pitchFamily="18" charset="0"/>
                <a:cs typeface="TimesNewRomanPSMT"/>
              </a:rPr>
              <a:t>1	Die Mitglieder sind insbesondere verpflichtet die Satzungen des Vereins, des Landessportbundes Niedersachsen 	e.V., der 	letzterem  angeschlossenen Fachverbände, soweit sie deren Sportarten ausüben, sowie auch die Beschlüsse der genannten 	Organisationen zu befolgen.</a:t>
            </a:r>
          </a:p>
          <a:p>
            <a:pPr marL="0" indent="0">
              <a:buNone/>
            </a:pPr>
            <a:r>
              <a:rPr lang="de-DE" sz="1400" dirty="0">
                <a:solidFill>
                  <a:srgbClr val="FF0000"/>
                </a:solidFill>
              </a:rPr>
              <a:t>§ 10 Nr. </a:t>
            </a:r>
            <a:r>
              <a:rPr lang="de-DE" sz="1400" dirty="0">
                <a:solidFill>
                  <a:srgbClr val="FF0000"/>
                </a:solidFill>
                <a:ea typeface="Times New Roman" panose="02020603050405020304" pitchFamily="18" charset="0"/>
                <a:cs typeface="TimesNewRomanPSMT"/>
              </a:rPr>
              <a:t>2	Alle stimmberechtigten Mitglieder des Vereins bilden die Mitgliederversammlung. Sämtliche Mitglieder über 16 	Jahre haben 	eine Stimme. Übertragung des Stimmrechts ist unzulässig. Mitgliedern unter 16 Jahren ist die Anwesenheit gestattet. </a:t>
            </a:r>
          </a:p>
          <a:p>
            <a:pPr marL="0" indent="0">
              <a:buNone/>
            </a:pPr>
            <a:r>
              <a:rPr lang="de-DE" sz="1400" dirty="0">
                <a:solidFill>
                  <a:srgbClr val="FF0000"/>
                </a:solidFill>
              </a:rPr>
              <a:t>§ 10 Nr. 3</a:t>
            </a:r>
            <a:r>
              <a:rPr lang="de-DE" sz="1400" dirty="0">
                <a:solidFill>
                  <a:srgbClr val="FF0000"/>
                </a:solidFill>
                <a:ea typeface="Times New Roman" panose="02020603050405020304" pitchFamily="18" charset="0"/>
                <a:cs typeface="TimesNewRomanPSMT"/>
              </a:rPr>
              <a:t>	Die Mitgliederversammlung soll alljährlich einmal zum Jahresanfang als sogenannte Jahreshauptversammlung einberufen 	werden. Die Einberufung erfolgt durch Veröffentlichung der  Tagesordnung auf der Homepage des TuS Lehmden 1908 e.V. 	sowie durch Aushang an den schwarzen Brettern der Sportstätten, mit einer Einberufungsfrist von mindestens 10 Tagen.</a:t>
            </a:r>
          </a:p>
          <a:p>
            <a:pPr marL="0" indent="0">
              <a:buNone/>
            </a:pPr>
            <a:r>
              <a:rPr lang="de-DE" sz="1400" dirty="0">
                <a:solidFill>
                  <a:srgbClr val="FF0000"/>
                </a:solidFill>
              </a:rPr>
              <a:t>§ 10 Nr. 4	</a:t>
            </a:r>
            <a:r>
              <a:rPr lang="de-DE" sz="1400" dirty="0">
                <a:solidFill>
                  <a:srgbClr val="FF0000"/>
                </a:solidFill>
                <a:ea typeface="Times New Roman" panose="02020603050405020304" pitchFamily="18" charset="0"/>
                <a:cs typeface="TimesNewRomanPSMT"/>
              </a:rPr>
              <a:t>Jedes Mitglied kann bis spätestens 6 Tage vor dem Tag der Mitgliederversammlung beim Vorstand schriftlich beantragen, 	dass weitere Angelegenheiten nachträglich auf die Tagesordnung gesetzt werden. Der Versammlungsleiter hat zu Beginn der 	Mitgliederversammlung die Tagesordnung entsprechend zu ergänzen. Über die Anträge auf Ergänzung der Tagesordnung, die 	erst in der Mitgliederversammlung gestellt werden, beschließt die Mitgliederversammlung. Zur Annahme des Antrages ist 	eine Mehrheit von drei Viertel der abgegebenen gültigen Stimmen erforderlich. Satzungsänderungen, die Auflösung des 	Vereins sowie die Wahl und Abberufung von Vorstandsmitgliedern können nur beschlossen werden, wenn die Anträge den 	Mitgliedern mit der Tagesordnung angekündigt worden sind.</a:t>
            </a:r>
          </a:p>
          <a:p>
            <a:pPr marL="0" indent="0">
              <a:buNone/>
            </a:pPr>
            <a:r>
              <a:rPr lang="de-DE" sz="1400" dirty="0">
                <a:solidFill>
                  <a:srgbClr val="FF0000"/>
                </a:solidFill>
              </a:rPr>
              <a:t>§ 10 Nr. 5	</a:t>
            </a:r>
            <a:r>
              <a:rPr lang="de-DE" sz="1400" dirty="0">
                <a:solidFill>
                  <a:srgbClr val="FF0000"/>
                </a:solidFill>
                <a:ea typeface="Times New Roman" panose="02020603050405020304" pitchFamily="18" charset="0"/>
                <a:cs typeface="TimesNewRomanPSMT"/>
              </a:rPr>
              <a:t>Die Mitgliederversammlung ist zuständig für die Beschlussfassung über die Änderung des </a:t>
            </a:r>
          </a:p>
          <a:p>
            <a:pPr marL="0" indent="0">
              <a:buNone/>
            </a:pPr>
            <a:r>
              <a:rPr lang="de-DE" sz="1400" dirty="0">
                <a:solidFill>
                  <a:srgbClr val="FF0000"/>
                </a:solidFill>
                <a:ea typeface="Times New Roman" panose="02020603050405020304" pitchFamily="18" charset="0"/>
                <a:cs typeface="TimesNewRomanPSMT"/>
              </a:rPr>
              <a:t>	Vereinszwecks und die Auflösung des Vereins.</a:t>
            </a:r>
          </a:p>
          <a:p>
            <a:pPr marL="0" indent="0">
              <a:buNone/>
            </a:pPr>
            <a:r>
              <a:rPr lang="de-DE" sz="1400" dirty="0">
                <a:solidFill>
                  <a:srgbClr val="FF0000"/>
                </a:solidFill>
              </a:rPr>
              <a:t>§ 10 Nr. 6	</a:t>
            </a:r>
            <a:r>
              <a:rPr lang="de-DE" sz="1400" dirty="0">
                <a:solidFill>
                  <a:srgbClr val="FF0000"/>
                </a:solidFill>
                <a:ea typeface="Times New Roman" panose="02020603050405020304" pitchFamily="18" charset="0"/>
                <a:cs typeface="TimesNewRomanPSMT"/>
              </a:rPr>
              <a:t>Die Mitgliederversammlung wird vom Vorstand einberufen. Sie ist einzuberufen, </a:t>
            </a:r>
          </a:p>
          <a:p>
            <a:pPr marL="0" indent="0">
              <a:buNone/>
              <a:tabLst>
                <a:tab pos="1079500" algn="l"/>
              </a:tabLst>
            </a:pPr>
            <a:r>
              <a:rPr lang="de-DE" sz="1400" dirty="0">
                <a:solidFill>
                  <a:srgbClr val="FF0000"/>
                </a:solidFill>
                <a:ea typeface="Times New Roman" panose="02020603050405020304" pitchFamily="18" charset="0"/>
                <a:cs typeface="TimesNewRomanPSMT"/>
              </a:rPr>
              <a:t>	- wenn dies mindestens 10% der stimmberechtigten Mitglieder schriftlich verlangen,</a:t>
            </a:r>
          </a:p>
          <a:p>
            <a:pPr marL="0" indent="0">
              <a:buNone/>
              <a:tabLst>
                <a:tab pos="1079500" algn="l"/>
              </a:tabLst>
            </a:pPr>
            <a:r>
              <a:rPr lang="de-DE" sz="1400" dirty="0">
                <a:solidFill>
                  <a:srgbClr val="FF0000"/>
                </a:solidFill>
                <a:ea typeface="Times New Roman" panose="02020603050405020304" pitchFamily="18" charset="0"/>
                <a:cs typeface="TimesNewRomanPSMT"/>
              </a:rPr>
              <a:t>	- durch Beschluss des Vorstandes.</a:t>
            </a:r>
          </a:p>
          <a:p>
            <a:pPr marL="0" indent="0">
              <a:buNone/>
            </a:pPr>
            <a:r>
              <a:rPr lang="de-DE" sz="1400" dirty="0">
                <a:solidFill>
                  <a:srgbClr val="FF0000"/>
                </a:solidFill>
              </a:rPr>
              <a:t>§ 10 Nr. 7	</a:t>
            </a:r>
            <a:r>
              <a:rPr lang="de-DE" sz="1400" dirty="0">
                <a:solidFill>
                  <a:srgbClr val="FF0000"/>
                </a:solidFill>
                <a:ea typeface="Times New Roman" panose="02020603050405020304" pitchFamily="18" charset="0"/>
                <a:cs typeface="TimesNewRomanPSMT"/>
              </a:rPr>
              <a:t>Die Mitgliederversammlung ist ohne Rücksicht auf die Zahl der erschienenen Mitglieder beschlussfähig.</a:t>
            </a:r>
          </a:p>
          <a:p>
            <a:pPr marL="0" indent="0">
              <a:buNone/>
            </a:pPr>
            <a:r>
              <a:rPr lang="de-DE" sz="1400" dirty="0">
                <a:solidFill>
                  <a:srgbClr val="FF0000"/>
                </a:solidFill>
              </a:rPr>
              <a:t>§ 10 Nr. 8	</a:t>
            </a:r>
            <a:r>
              <a:rPr lang="de-DE" sz="1400" dirty="0">
                <a:solidFill>
                  <a:srgbClr val="FF0000"/>
                </a:solidFill>
                <a:ea typeface="Times New Roman" panose="02020603050405020304" pitchFamily="18" charset="0"/>
                <a:cs typeface="TimesNewRomanPSMT"/>
              </a:rPr>
              <a:t>Die Änderung des Vereinszwecks sowie die Auflösung des Vereins können nur mit qualifizierter Mehrheit von ¾ der 	abgegebenen Stimmen beschlossen werden. </a:t>
            </a:r>
          </a:p>
        </p:txBody>
      </p:sp>
    </p:spTree>
    <p:extLst>
      <p:ext uri="{BB962C8B-B14F-4D97-AF65-F5344CB8AC3E}">
        <p14:creationId xmlns:p14="http://schemas.microsoft.com/office/powerpoint/2010/main" val="27851414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5F77B6-D0CB-6210-34B8-CFB0F3318E0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7275EB6-0B83-08D0-725A-BD8289AB76A1}"/>
              </a:ext>
            </a:extLst>
          </p:cNvPr>
          <p:cNvSpPr>
            <a:spLocks noGrp="1"/>
          </p:cNvSpPr>
          <p:nvPr>
            <p:ph type="title"/>
          </p:nvPr>
        </p:nvSpPr>
        <p:spPr/>
        <p:txBody>
          <a:bodyPr/>
          <a:lstStyle/>
          <a:p>
            <a:pPr lvl="0" algn="l"/>
            <a:r>
              <a:rPr lang="de-DE" sz="2000" dirty="0"/>
              <a:t>9. Satzungsänderung</a:t>
            </a:r>
          </a:p>
        </p:txBody>
      </p:sp>
      <p:sp>
        <p:nvSpPr>
          <p:cNvPr id="4" name="Inhaltsplatzhalter 3">
            <a:extLst>
              <a:ext uri="{FF2B5EF4-FFF2-40B4-BE49-F238E27FC236}">
                <a16:creationId xmlns:a16="http://schemas.microsoft.com/office/drawing/2014/main" id="{9C65402D-DD3E-1C09-6EF3-819715AC933F}"/>
              </a:ext>
            </a:extLst>
          </p:cNvPr>
          <p:cNvSpPr>
            <a:spLocks noGrp="1"/>
          </p:cNvSpPr>
          <p:nvPr>
            <p:ph idx="1"/>
          </p:nvPr>
        </p:nvSpPr>
        <p:spPr/>
        <p:txBody>
          <a:bodyPr>
            <a:normAutofit/>
          </a:bodyPr>
          <a:lstStyle/>
          <a:p>
            <a:pPr marL="0" indent="0">
              <a:buNone/>
            </a:pPr>
            <a:r>
              <a:rPr lang="de-DE" sz="1600" b="1" u="sng" dirty="0">
                <a:effectLst/>
                <a:ea typeface="Times New Roman" panose="02020603050405020304" pitchFamily="18" charset="0"/>
              </a:rPr>
              <a:t>Alter </a:t>
            </a:r>
            <a:r>
              <a:rPr lang="de-DE" sz="1600" b="1" u="sng" dirty="0" err="1">
                <a:effectLst/>
                <a:ea typeface="Times New Roman" panose="02020603050405020304" pitchFamily="18" charset="0"/>
              </a:rPr>
              <a:t>Satzungtext</a:t>
            </a:r>
            <a:r>
              <a:rPr lang="de-DE" sz="1600" b="1" u="sng" dirty="0">
                <a:effectLst/>
                <a:ea typeface="Times New Roman" panose="02020603050405020304" pitchFamily="18" charset="0"/>
              </a:rPr>
              <a:t>:</a:t>
            </a:r>
            <a:endParaRPr lang="de-DE" sz="1600" b="1" dirty="0">
              <a:ea typeface="Times New Roman" panose="02020603050405020304" pitchFamily="18" charset="0"/>
              <a:cs typeface="TimesNewRomanPS-BoldMT"/>
            </a:endParaRPr>
          </a:p>
          <a:p>
            <a:pPr marL="0" indent="0">
              <a:buNone/>
            </a:pPr>
            <a:r>
              <a:rPr lang="de-DE" sz="1600" b="1" dirty="0">
                <a:effectLst/>
                <a:ea typeface="Times New Roman" panose="02020603050405020304" pitchFamily="18" charset="0"/>
                <a:cs typeface="TimesNewRomanPS-BoldMT"/>
              </a:rPr>
              <a:t>§ 17: Auflösung des Vereins und </a:t>
            </a:r>
            <a:r>
              <a:rPr lang="de-DE" sz="1600" b="1" dirty="0" err="1">
                <a:effectLst/>
                <a:ea typeface="Times New Roman" panose="02020603050405020304" pitchFamily="18" charset="0"/>
                <a:cs typeface="TimesNewRomanPS-BoldMT"/>
              </a:rPr>
              <a:t>Anfallberechtigung</a:t>
            </a:r>
            <a:endParaRPr lang="de-DE" sz="1600" b="1" dirty="0">
              <a:effectLst/>
              <a:ea typeface="Times New Roman" panose="02020603050405020304" pitchFamily="18" charset="0"/>
              <a:cs typeface="TimesNewRomanPS-BoldMT"/>
            </a:endParaRPr>
          </a:p>
          <a:p>
            <a:pPr marL="0" indent="0">
              <a:buNone/>
            </a:pPr>
            <a:r>
              <a:rPr lang="de-DE" sz="1400" dirty="0">
                <a:effectLst/>
                <a:ea typeface="Times New Roman" panose="02020603050405020304" pitchFamily="18" charset="0"/>
                <a:cs typeface="TimesNewRomanPSMT"/>
              </a:rPr>
              <a:t>§ 17 Nr. 1 	Die Auflösung des Vereins kann nur in einer Mitgliederversammlung mit der im § 15 festgelegten 	Stimmenmehrheit beschlossen werden. Sofern die Mitgliederversammlung nichts anderes 	beschließt, sind der/die 1. Vorsitzende, der/die 2. Vorsitzende und der/die 3. Vorsitzende 	gemeinsam vertretungsberechtigte Liquidatoren. Die vorstehenden Vorschriften gelten 	entsprechend für den Fall, dass der Verein aus einem anderen Grund aufgelöst wird oder seine 	Rechtsfähigkeit verliert.</a:t>
            </a:r>
          </a:p>
          <a:p>
            <a:pPr marL="0" indent="0">
              <a:buNone/>
            </a:pPr>
            <a:r>
              <a:rPr lang="de-DE" sz="1400" dirty="0">
                <a:effectLst/>
                <a:ea typeface="Times New Roman" panose="02020603050405020304" pitchFamily="18" charset="0"/>
                <a:cs typeface="TimesNewRomanPSMT"/>
              </a:rPr>
              <a:t>§ 17 Nr. 2 	Bei Auflösung des Vereins oder bei Wegfall steuerbegünstigter Zwecke fällt das Vermögen des 	Vereins an die Gemeinde Rastede, die es unmittelbar und ausschließlich für gemeinnützige, 	mildtätige oder kirchliche Zwecke zu verwenden hat.</a:t>
            </a:r>
          </a:p>
        </p:txBody>
      </p:sp>
    </p:spTree>
    <p:extLst>
      <p:ext uri="{BB962C8B-B14F-4D97-AF65-F5344CB8AC3E}">
        <p14:creationId xmlns:p14="http://schemas.microsoft.com/office/powerpoint/2010/main" val="5006549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308BF-63C6-0B41-F91B-CB18F329C30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5B27244-CD84-1123-F222-6C9DED5D5708}"/>
              </a:ext>
            </a:extLst>
          </p:cNvPr>
          <p:cNvSpPr>
            <a:spLocks noGrp="1"/>
          </p:cNvSpPr>
          <p:nvPr>
            <p:ph type="title"/>
          </p:nvPr>
        </p:nvSpPr>
        <p:spPr/>
        <p:txBody>
          <a:bodyPr/>
          <a:lstStyle/>
          <a:p>
            <a:pPr lvl="0" algn="l"/>
            <a:r>
              <a:rPr lang="de-DE" sz="2000" dirty="0"/>
              <a:t>9. Satzungsänderung</a:t>
            </a:r>
          </a:p>
        </p:txBody>
      </p:sp>
      <p:sp>
        <p:nvSpPr>
          <p:cNvPr id="4" name="Inhaltsplatzhalter 3">
            <a:extLst>
              <a:ext uri="{FF2B5EF4-FFF2-40B4-BE49-F238E27FC236}">
                <a16:creationId xmlns:a16="http://schemas.microsoft.com/office/drawing/2014/main" id="{1FB7AA5B-DC45-6C45-70E7-AD4DE686CAEE}"/>
              </a:ext>
            </a:extLst>
          </p:cNvPr>
          <p:cNvSpPr>
            <a:spLocks noGrp="1"/>
          </p:cNvSpPr>
          <p:nvPr>
            <p:ph idx="1"/>
          </p:nvPr>
        </p:nvSpPr>
        <p:spPr/>
        <p:txBody>
          <a:bodyPr>
            <a:normAutofit/>
          </a:bodyPr>
          <a:lstStyle/>
          <a:p>
            <a:pPr marL="0" indent="0">
              <a:buNone/>
            </a:pPr>
            <a:r>
              <a:rPr lang="de-DE" sz="1600" b="1" u="sng" dirty="0">
                <a:ea typeface="Times New Roman" panose="02020603050405020304" pitchFamily="18" charset="0"/>
              </a:rPr>
              <a:t>Neu</a:t>
            </a:r>
            <a:r>
              <a:rPr lang="de-DE" sz="1600" b="1" u="sng" dirty="0">
                <a:effectLst/>
                <a:ea typeface="Times New Roman" panose="02020603050405020304" pitchFamily="18" charset="0"/>
              </a:rPr>
              <a:t>er </a:t>
            </a:r>
            <a:r>
              <a:rPr lang="de-DE" sz="1600" b="1" u="sng" dirty="0" err="1">
                <a:effectLst/>
                <a:ea typeface="Times New Roman" panose="02020603050405020304" pitchFamily="18" charset="0"/>
              </a:rPr>
              <a:t>Satzungtext</a:t>
            </a:r>
            <a:r>
              <a:rPr lang="de-DE" sz="1600" b="1" u="sng" dirty="0">
                <a:effectLst/>
                <a:ea typeface="Times New Roman" panose="02020603050405020304" pitchFamily="18" charset="0"/>
              </a:rPr>
              <a:t>:</a:t>
            </a:r>
            <a:endParaRPr lang="de-DE" sz="1600" b="1" dirty="0">
              <a:ea typeface="Times New Roman" panose="02020603050405020304" pitchFamily="18" charset="0"/>
              <a:cs typeface="TimesNewRomanPS-BoldMT"/>
            </a:endParaRPr>
          </a:p>
          <a:p>
            <a:pPr marL="0" indent="0">
              <a:buNone/>
            </a:pPr>
            <a:r>
              <a:rPr lang="de-DE" sz="1600" b="1" dirty="0">
                <a:effectLst/>
                <a:ea typeface="Times New Roman" panose="02020603050405020304" pitchFamily="18" charset="0"/>
                <a:cs typeface="TimesNewRomanPS-BoldMT"/>
              </a:rPr>
              <a:t>§ 17: </a:t>
            </a:r>
            <a:r>
              <a:rPr lang="de-DE" sz="1600" b="1" dirty="0">
                <a:ea typeface="Times New Roman" panose="02020603050405020304" pitchFamily="18" charset="0"/>
                <a:cs typeface="TimesNewRomanPS-BoldMT"/>
              </a:rPr>
              <a:t>Auflösung des Vereins und </a:t>
            </a:r>
            <a:r>
              <a:rPr lang="de-DE" sz="1600" b="1" dirty="0" err="1">
                <a:ea typeface="Times New Roman" panose="02020603050405020304" pitchFamily="18" charset="0"/>
                <a:cs typeface="TimesNewRomanPS-BoldMT"/>
              </a:rPr>
              <a:t>Anfallberechtigung</a:t>
            </a:r>
            <a:endParaRPr lang="de-DE" sz="1600" b="1" dirty="0">
              <a:ea typeface="Times New Roman" panose="02020603050405020304" pitchFamily="18" charset="0"/>
              <a:cs typeface="TimesNewRomanPS-BoldMT"/>
            </a:endParaRPr>
          </a:p>
          <a:p>
            <a:pPr marL="0" indent="0">
              <a:buNone/>
            </a:pPr>
            <a:r>
              <a:rPr lang="de-DE" sz="1400" dirty="0">
                <a:solidFill>
                  <a:srgbClr val="FF0000"/>
                </a:solidFill>
                <a:ea typeface="Times New Roman" panose="02020603050405020304" pitchFamily="18" charset="0"/>
                <a:cs typeface="TimesNewRomanPSMT"/>
              </a:rPr>
              <a:t>§ 17 Nr. 1 	Die Auflösung des Vereins kann nur mit einer Mehrheit von ¾ der erschienenen 	stimmberechtigten Mitglieder beschlossen werden. Die Versammlung ist beschlussfähig, wenn 	mindestens 1/3 der stimmberechtigten Mitglieder anwesend sind.</a:t>
            </a:r>
          </a:p>
          <a:p>
            <a:pPr marL="0" indent="0">
              <a:buNone/>
            </a:pPr>
            <a:r>
              <a:rPr lang="de-DE" sz="1400" dirty="0">
                <a:solidFill>
                  <a:srgbClr val="FF0000"/>
                </a:solidFill>
                <a:ea typeface="Times New Roman" panose="02020603050405020304" pitchFamily="18" charset="0"/>
                <a:cs typeface="TimesNewRomanPSMT"/>
              </a:rPr>
              <a:t>§ 17 Nr. 2 	Im Fall der </a:t>
            </a:r>
            <a:r>
              <a:rPr lang="de-DE" sz="1400">
                <a:solidFill>
                  <a:srgbClr val="FF0000"/>
                </a:solidFill>
                <a:ea typeface="Times New Roman" panose="02020603050405020304" pitchFamily="18" charset="0"/>
                <a:cs typeface="TimesNewRomanPSMT"/>
              </a:rPr>
              <a:t>Auflösung fällt </a:t>
            </a:r>
            <a:r>
              <a:rPr lang="de-DE" sz="1400" dirty="0">
                <a:solidFill>
                  <a:srgbClr val="FF0000"/>
                </a:solidFill>
                <a:ea typeface="Times New Roman" panose="02020603050405020304" pitchFamily="18" charset="0"/>
                <a:cs typeface="TimesNewRomanPSMT"/>
              </a:rPr>
              <a:t>das </a:t>
            </a:r>
            <a:r>
              <a:rPr lang="de-DE" sz="1400">
                <a:solidFill>
                  <a:srgbClr val="FF0000"/>
                </a:solidFill>
                <a:ea typeface="Times New Roman" panose="02020603050405020304" pitchFamily="18" charset="0"/>
                <a:cs typeface="TimesNewRomanPSMT"/>
              </a:rPr>
              <a:t>Vereinsvermögen an </a:t>
            </a:r>
            <a:r>
              <a:rPr lang="de-DE" sz="1400" dirty="0">
                <a:solidFill>
                  <a:srgbClr val="FF0000"/>
                </a:solidFill>
                <a:ea typeface="Times New Roman" panose="02020603050405020304" pitchFamily="18" charset="0"/>
                <a:cs typeface="TimesNewRomanPSMT"/>
              </a:rPr>
              <a:t>die Gemeinde Rastede, die es </a:t>
            </a:r>
            <a:r>
              <a:rPr lang="de-DE" sz="1400">
                <a:solidFill>
                  <a:srgbClr val="FF0000"/>
                </a:solidFill>
                <a:ea typeface="Times New Roman" panose="02020603050405020304" pitchFamily="18" charset="0"/>
                <a:cs typeface="TimesNewRomanPSMT"/>
              </a:rPr>
              <a:t>unmittelbar 	und </a:t>
            </a:r>
            <a:r>
              <a:rPr lang="de-DE" sz="1400" dirty="0">
                <a:solidFill>
                  <a:srgbClr val="FF0000"/>
                </a:solidFill>
                <a:ea typeface="Times New Roman" panose="02020603050405020304" pitchFamily="18" charset="0"/>
                <a:cs typeface="TimesNewRomanPSMT"/>
              </a:rPr>
              <a:t>ausschließlich und zu gleichen Teilen </a:t>
            </a:r>
            <a:r>
              <a:rPr lang="de-DE" sz="1400">
                <a:solidFill>
                  <a:srgbClr val="FF0000"/>
                </a:solidFill>
                <a:ea typeface="Times New Roman" panose="02020603050405020304" pitchFamily="18" charset="0"/>
                <a:cs typeface="TimesNewRomanPSMT"/>
              </a:rPr>
              <a:t>zur Förderung </a:t>
            </a:r>
            <a:r>
              <a:rPr lang="de-DE" sz="1400" dirty="0">
                <a:solidFill>
                  <a:srgbClr val="FF0000"/>
                </a:solidFill>
                <a:ea typeface="Times New Roman" panose="02020603050405020304" pitchFamily="18" charset="0"/>
                <a:cs typeface="TimesNewRomanPSMT"/>
              </a:rPr>
              <a:t>des Schul- und Vereinssports </a:t>
            </a:r>
            <a:r>
              <a:rPr lang="de-DE" sz="1400">
                <a:solidFill>
                  <a:srgbClr val="FF0000"/>
                </a:solidFill>
                <a:ea typeface="Times New Roman" panose="02020603050405020304" pitchFamily="18" charset="0"/>
                <a:cs typeface="TimesNewRomanPSMT"/>
              </a:rPr>
              <a:t>zu 	verwenden </a:t>
            </a:r>
            <a:r>
              <a:rPr lang="de-DE" sz="1400" dirty="0">
                <a:solidFill>
                  <a:srgbClr val="FF0000"/>
                </a:solidFill>
                <a:ea typeface="Times New Roman" panose="02020603050405020304" pitchFamily="18" charset="0"/>
                <a:cs typeface="TimesNewRomanPSMT"/>
              </a:rPr>
              <a:t>hat.</a:t>
            </a:r>
          </a:p>
          <a:p>
            <a:pPr marL="0" indent="0">
              <a:buNone/>
            </a:pPr>
            <a:r>
              <a:rPr lang="de-DE" sz="1400" dirty="0">
                <a:solidFill>
                  <a:srgbClr val="FF0000"/>
                </a:solidFill>
                <a:ea typeface="Times New Roman" panose="02020603050405020304" pitchFamily="18" charset="0"/>
                <a:cs typeface="TimesNewRomanPSMT"/>
              </a:rPr>
              <a:t>	Gleiches gilt, wenn der Verein aus einem sonstigen Grund aufgelöst wird oder seine 	Rechtsfähigkeit verliert.</a:t>
            </a:r>
          </a:p>
          <a:p>
            <a:pPr marL="0" indent="0">
              <a:buNone/>
            </a:pPr>
            <a:r>
              <a:rPr lang="de-DE" sz="1400" dirty="0">
                <a:solidFill>
                  <a:srgbClr val="FF0000"/>
                </a:solidFill>
                <a:ea typeface="Times New Roman" panose="02020603050405020304" pitchFamily="18" charset="0"/>
                <a:cs typeface="TimesNewRomanPSMT"/>
              </a:rPr>
              <a:t>§ 17 Nr. 3 	Sofern die Mitgliederversammlung nichts anderes 	beschließt, sind der/die 1. Vorsitzende, der/die 	2. Vorsitzende und der/die 3. Vorsitzende gemeinsam vertretungsberechtigte Liquidatoren. Die 	vorstehenden Vorschriften gelten entsprechend für den Fall, dass der Verein aus einem anderen 	Grund aufgelöst wird oder seine Rechtsfähigkeit verliert.</a:t>
            </a:r>
          </a:p>
        </p:txBody>
      </p:sp>
    </p:spTree>
    <p:extLst>
      <p:ext uri="{BB962C8B-B14F-4D97-AF65-F5344CB8AC3E}">
        <p14:creationId xmlns:p14="http://schemas.microsoft.com/office/powerpoint/2010/main" val="42257206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E1C27D-33DB-30D7-DC70-E68AFF90D69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B444B5C-703F-93DC-62A7-241188F3DFFC}"/>
              </a:ext>
            </a:extLst>
          </p:cNvPr>
          <p:cNvSpPr>
            <a:spLocks noGrp="1"/>
          </p:cNvSpPr>
          <p:nvPr>
            <p:ph type="title"/>
          </p:nvPr>
        </p:nvSpPr>
        <p:spPr/>
        <p:txBody>
          <a:bodyPr/>
          <a:lstStyle/>
          <a:p>
            <a:pPr lvl="0" algn="l"/>
            <a:r>
              <a:rPr lang="de-DE" sz="2000" dirty="0"/>
              <a:t>9. Satzungsänderung</a:t>
            </a:r>
          </a:p>
        </p:txBody>
      </p:sp>
      <p:sp>
        <p:nvSpPr>
          <p:cNvPr id="4" name="Inhaltsplatzhalter 3">
            <a:extLst>
              <a:ext uri="{FF2B5EF4-FFF2-40B4-BE49-F238E27FC236}">
                <a16:creationId xmlns:a16="http://schemas.microsoft.com/office/drawing/2014/main" id="{C23BC9F0-F556-ABB1-3D4C-9BD53C338DD2}"/>
              </a:ext>
            </a:extLst>
          </p:cNvPr>
          <p:cNvSpPr>
            <a:spLocks noGrp="1"/>
          </p:cNvSpPr>
          <p:nvPr>
            <p:ph idx="1"/>
          </p:nvPr>
        </p:nvSpPr>
        <p:spPr/>
        <p:txBody>
          <a:bodyPr>
            <a:normAutofit fontScale="62500" lnSpcReduction="20000"/>
          </a:bodyPr>
          <a:lstStyle/>
          <a:p>
            <a:pPr marL="0" indent="0">
              <a:buNone/>
            </a:pPr>
            <a:r>
              <a:rPr lang="de-DE" sz="1600" b="1" u="sng" dirty="0">
                <a:effectLst/>
                <a:ea typeface="Times New Roman" panose="02020603050405020304" pitchFamily="18" charset="0"/>
              </a:rPr>
              <a:t>Alter </a:t>
            </a:r>
            <a:r>
              <a:rPr lang="de-DE" sz="1600" b="1" u="sng" dirty="0" err="1">
                <a:effectLst/>
                <a:ea typeface="Times New Roman" panose="02020603050405020304" pitchFamily="18" charset="0"/>
              </a:rPr>
              <a:t>Satzungtext</a:t>
            </a:r>
            <a:r>
              <a:rPr lang="de-DE" sz="1600" b="1" u="sng" dirty="0">
                <a:effectLst/>
                <a:ea typeface="Times New Roman" panose="02020603050405020304" pitchFamily="18" charset="0"/>
              </a:rPr>
              <a:t>:</a:t>
            </a:r>
            <a:endParaRPr lang="de-DE" sz="1600" b="1" dirty="0">
              <a:ea typeface="Times New Roman" panose="02020603050405020304" pitchFamily="18" charset="0"/>
              <a:cs typeface="TimesNewRomanPS-BoldMT"/>
            </a:endParaRPr>
          </a:p>
          <a:p>
            <a:pPr marL="0" indent="0">
              <a:buNone/>
            </a:pPr>
            <a:r>
              <a:rPr lang="de-DE" sz="1600" b="1" dirty="0">
                <a:effectLst/>
                <a:ea typeface="Times New Roman" panose="02020603050405020304" pitchFamily="18" charset="0"/>
                <a:cs typeface="TimesNewRomanPS-BoldMT"/>
              </a:rPr>
              <a:t>§ 18: Datenschutzerklärung</a:t>
            </a:r>
          </a:p>
          <a:p>
            <a:pPr marL="0" indent="0">
              <a:buNone/>
            </a:pPr>
            <a:r>
              <a:rPr lang="de-DE" sz="1400" b="1" u="sng" dirty="0">
                <a:effectLst/>
                <a:ea typeface="Times New Roman" panose="02020603050405020304" pitchFamily="18" charset="0"/>
                <a:cs typeface="TimesNewRomanPSMT"/>
              </a:rPr>
              <a:t>Speicherung von Daten:</a:t>
            </a:r>
          </a:p>
          <a:p>
            <a:pPr marL="0" indent="0">
              <a:buNone/>
            </a:pPr>
            <a:r>
              <a:rPr lang="de-DE" sz="1400" dirty="0">
                <a:effectLst/>
                <a:ea typeface="Times New Roman" panose="02020603050405020304" pitchFamily="18" charset="0"/>
                <a:cs typeface="TimesNewRomanPSMT"/>
              </a:rPr>
              <a:t>Mit dem Beitritt eines Mitglieds nimmt der Verein dessen Adresse, Alter und Bankverbindung auf. Diese Informationen werden in den vereinsinternen EDV-Systemen des geschäftsführenden Vorstandes gespeichert. Jedem Vereinsmitglied wird dabei eine Mitgliedsnummer zugeordnet. Die personenbezogenen Daten werden durch geeignete technische und organisatorische Maßnahmen vor der Kenntnisnahme Dritter geschützt. Sonstige Informationen und Informationen über Nichtmitglieder werden von dem Verein grundsätzlich intern nur verarbeitet, wenn sie zur Förderung des Vereinszweckes nützlich sind (z.B. Speicherung von Telefon -und Faxnummern einzelner Mitglieder)und keine Anhaltspunkte bestehen, dass die betroffene Person ein schutzwürdiges Interesse hat, das der Verarbeitung entgegensteht.</a:t>
            </a:r>
          </a:p>
          <a:p>
            <a:pPr marL="0" indent="0">
              <a:buNone/>
            </a:pPr>
            <a:endParaRPr lang="de-DE" sz="1400" dirty="0">
              <a:effectLst/>
              <a:ea typeface="Times New Roman" panose="02020603050405020304" pitchFamily="18" charset="0"/>
              <a:cs typeface="TimesNewRomanPSMT"/>
            </a:endParaRPr>
          </a:p>
          <a:p>
            <a:pPr marL="0" indent="0">
              <a:buNone/>
            </a:pPr>
            <a:r>
              <a:rPr lang="de-DE" sz="1400" b="1" u="sng" dirty="0">
                <a:effectLst/>
                <a:ea typeface="Times New Roman" panose="02020603050405020304" pitchFamily="18" charset="0"/>
                <a:cs typeface="TimesNewRomanPSMT"/>
              </a:rPr>
              <a:t>Weitergabe der Daten an die Verbände:</a:t>
            </a:r>
          </a:p>
          <a:p>
            <a:pPr marL="0" indent="0">
              <a:buNone/>
            </a:pPr>
            <a:r>
              <a:rPr lang="de-DE" sz="1400" dirty="0">
                <a:effectLst/>
                <a:ea typeface="Times New Roman" panose="02020603050405020304" pitchFamily="18" charset="0"/>
                <a:cs typeface="TimesNewRomanPSMT"/>
              </a:rPr>
              <a:t>Als Mitglied des Landessportbundes Niedersachsen, des Niedersächsischen Fußballverbandes, des Volleyballverbandes, des Tischtennisverbandes, des Leichtathletikverbandes und des Badmintonverbandes ist der Verein verpflichtet, seine Mitglieder an den jeweiligen Verband zu melden. Übermittelt wird dabei Name, Alter und Vereinsmitgliedsnummer; bei Mitgliedern mit besonderen Aufgaben (z.B. Vorstandsmitglieder) die vollständige Adresse mit Telefonnummer, E-Mail-Adresse sowie die Bezeichnung ihrer Funktion im Verein. Im Rahmen von Ligaspielen oder Turnieren meldet der Verein Ergebnisse (z.B. bei Fußball: Torschützen) und besondere Ereignisse (z.B. Fußball: Platzverweise usw.) an den Verband.</a:t>
            </a:r>
          </a:p>
          <a:p>
            <a:pPr marL="0" indent="0">
              <a:buNone/>
            </a:pPr>
            <a:r>
              <a:rPr lang="de-DE" sz="1400" b="1" u="sng" dirty="0">
                <a:effectLst/>
                <a:ea typeface="Times New Roman" panose="02020603050405020304" pitchFamily="18" charset="0"/>
                <a:cs typeface="TimesNewRomanPSMT"/>
              </a:rPr>
              <a:t>Pressearbeit:</a:t>
            </a:r>
          </a:p>
          <a:p>
            <a:pPr marL="0" indent="0">
              <a:buNone/>
            </a:pPr>
            <a:r>
              <a:rPr lang="de-DE" sz="1400" dirty="0">
                <a:effectLst/>
                <a:ea typeface="Times New Roman" panose="02020603050405020304" pitchFamily="18" charset="0"/>
                <a:cs typeface="TimesNewRomanPSMT"/>
              </a:rPr>
              <a:t>Der Verein informiert die Tagespresse, sowie die Rasteder Rundschau, den </a:t>
            </a:r>
            <a:r>
              <a:rPr lang="de-DE" sz="1400" dirty="0" err="1">
                <a:effectLst/>
                <a:ea typeface="Times New Roman" panose="02020603050405020304" pitchFamily="18" charset="0"/>
                <a:cs typeface="TimesNewRomanPSMT"/>
              </a:rPr>
              <a:t>Hunte</a:t>
            </a:r>
            <a:r>
              <a:rPr lang="de-DE" sz="1400" dirty="0">
                <a:effectLst/>
                <a:ea typeface="Times New Roman" panose="02020603050405020304" pitchFamily="18" charset="0"/>
                <a:cs typeface="TimesNewRomanPSMT"/>
              </a:rPr>
              <a:t>-Report, die Sonntagszeitung und den Ammerland-Sport über Turnierergebnisse und besondere Ereignisse. Solche Informationen werden überdies auf der Internet-Seite des Vereins veröffentlicht. Das einzelne Mitglied kann jederzeit gegenüber dem Vorstand einer solchen Veröffentlichung widersprechen. Im Falle des Widerspruchs unterbleiben in Bezug auf das widersprechende Mitglied weitere Veröffentlichungen. Personenbezogene Daten des widersprechenden Mitglieds werden von der Homepage des Vereins entfernt. Der Verein benachrichtigt die zuständigen Verbände von dem Widerspruch des Mitglieds.</a:t>
            </a:r>
          </a:p>
          <a:p>
            <a:pPr marL="0" indent="0">
              <a:buNone/>
            </a:pPr>
            <a:r>
              <a:rPr lang="de-DE" sz="1400" b="1" u="sng" dirty="0">
                <a:effectLst/>
                <a:ea typeface="Times New Roman" panose="02020603050405020304" pitchFamily="18" charset="0"/>
                <a:cs typeface="TimesNewRomanPSMT"/>
              </a:rPr>
              <a:t>Weitergabe von Mitgliedsdaten an Vereinsmitglieder und Kooperationspartner:</a:t>
            </a:r>
          </a:p>
          <a:p>
            <a:pPr marL="0" indent="0">
              <a:buNone/>
            </a:pPr>
            <a:r>
              <a:rPr lang="de-DE" sz="1400" dirty="0">
                <a:effectLst/>
                <a:ea typeface="Times New Roman" panose="02020603050405020304" pitchFamily="18" charset="0"/>
                <a:cs typeface="TimesNewRomanPSMT"/>
              </a:rPr>
              <a:t>Der Vorstand macht besondere Ereignisse des Vereinslebens, insbesondere Turniere und deren Ergebnisse sowie Feiern,  auf der Homepage des TuS Lehmden 1908 e.V., am Informationsbrett in der Sporthalle, an den schwarzen Brettern in den Umkleideräumen in Nethen / Lehmden und in Schaukästen des Vereins bekannt. Dabei können personenbezogene Mitgliedsdaten veröffentlicht werden. Das einzelne Mitglied kann jederzeit gegenüber dem Vorstand einer solchen Veröffentlichung widersprechen. Im Falle des Widerspruchs unterbleibt in Bezug auf das widersprechende Mitglied eine weitere Veröffentlichung an den o.a. Orten.</a:t>
            </a:r>
          </a:p>
          <a:p>
            <a:pPr marL="0" indent="0">
              <a:buNone/>
            </a:pPr>
            <a:r>
              <a:rPr lang="de-DE" sz="1400" dirty="0">
                <a:effectLst/>
                <a:ea typeface="Times New Roman" panose="02020603050405020304" pitchFamily="18" charset="0"/>
                <a:cs typeface="TimesNewRomanPSMT"/>
              </a:rPr>
              <a:t>Mitgliederverzeichnisse werden nur an Vorstandsmitglieder und sonstige Mitglieder ausgehändigt, die im Verein eine besondere Funktion ausüben, welche die Kenntnis der Mitgliedsdaten erfordert. Macht ein Mitglied geltend, dass es die Mitgliederliste zur Wahrnehmung seiner satzungsmäßigen Rechte benötigt, händigt der Vorstand die Liste nur gegen die schriftliche Versicherung aus, dass die Adressen nicht zu anderen Zwecken verwendet werden.</a:t>
            </a:r>
          </a:p>
          <a:p>
            <a:pPr marL="0" indent="0">
              <a:buNone/>
            </a:pPr>
            <a:r>
              <a:rPr lang="de-DE" sz="1400" dirty="0">
                <a:effectLst/>
                <a:ea typeface="Times New Roman" panose="02020603050405020304" pitchFamily="18" charset="0"/>
                <a:cs typeface="TimesNewRomanPSMT"/>
              </a:rPr>
              <a:t>Eine Ausgabe der Mitgliedsliste an Firmen und andere Institutionen erfolgt nicht.</a:t>
            </a:r>
          </a:p>
          <a:p>
            <a:pPr marL="0" indent="0">
              <a:buNone/>
            </a:pPr>
            <a:r>
              <a:rPr lang="de-DE" sz="1400" dirty="0">
                <a:effectLst/>
                <a:ea typeface="Times New Roman" panose="02020603050405020304" pitchFamily="18" charset="0"/>
                <a:cs typeface="TimesNewRomanPSMT"/>
              </a:rPr>
              <a:t> </a:t>
            </a:r>
            <a:endParaRPr lang="de-DE" sz="1400" b="1" u="sng" dirty="0">
              <a:effectLst/>
              <a:ea typeface="Times New Roman" panose="02020603050405020304" pitchFamily="18" charset="0"/>
              <a:cs typeface="TimesNewRomanPSMT"/>
            </a:endParaRPr>
          </a:p>
          <a:p>
            <a:pPr marL="0" indent="0">
              <a:buNone/>
            </a:pPr>
            <a:r>
              <a:rPr lang="de-DE" sz="1400" b="1" u="sng" dirty="0">
                <a:effectLst/>
                <a:ea typeface="Times New Roman" panose="02020603050405020304" pitchFamily="18" charset="0"/>
                <a:cs typeface="TimesNewRomanPSMT"/>
              </a:rPr>
              <a:t>Austritt aus dem Verein:</a:t>
            </a:r>
          </a:p>
          <a:p>
            <a:pPr marL="0" indent="0">
              <a:buNone/>
            </a:pPr>
            <a:r>
              <a:rPr lang="de-DE" sz="1400" dirty="0">
                <a:effectLst/>
                <a:ea typeface="Times New Roman" panose="02020603050405020304" pitchFamily="18" charset="0"/>
                <a:cs typeface="TimesNewRomanPSMT"/>
              </a:rPr>
              <a:t>Beim Austritt werden die Daten des Mitglieds aus der Mitgliederliste gelöscht. Die Daten bleiben jedoch in einer Datenbank in der Geschäftsstelle des Vereins als Historie erhalten.  Diese Daten, die auch die Kassenverwaltung betreffen, verbleiben gemäß den steuerlichen Bestimmungen bis zu zehn Jahre ab der schriftlichen Austrittserklärung bei der Geschäftsführung.</a:t>
            </a:r>
          </a:p>
        </p:txBody>
      </p:sp>
    </p:spTree>
    <p:extLst>
      <p:ext uri="{BB962C8B-B14F-4D97-AF65-F5344CB8AC3E}">
        <p14:creationId xmlns:p14="http://schemas.microsoft.com/office/powerpoint/2010/main" val="1992336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C965BC-0611-30F1-B911-3F4227B0E2F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4AA3E64-F62F-E258-A47C-81B92ED23F47}"/>
              </a:ext>
            </a:extLst>
          </p:cNvPr>
          <p:cNvSpPr>
            <a:spLocks noGrp="1"/>
          </p:cNvSpPr>
          <p:nvPr>
            <p:ph type="title"/>
          </p:nvPr>
        </p:nvSpPr>
        <p:spPr/>
        <p:txBody>
          <a:bodyPr/>
          <a:lstStyle/>
          <a:p>
            <a:pPr lvl="0" algn="l"/>
            <a:r>
              <a:rPr lang="de-DE" sz="2000" dirty="0"/>
              <a:t>9. Satzungsänderung</a:t>
            </a:r>
          </a:p>
        </p:txBody>
      </p:sp>
      <p:sp>
        <p:nvSpPr>
          <p:cNvPr id="4" name="Inhaltsplatzhalter 3">
            <a:extLst>
              <a:ext uri="{FF2B5EF4-FFF2-40B4-BE49-F238E27FC236}">
                <a16:creationId xmlns:a16="http://schemas.microsoft.com/office/drawing/2014/main" id="{F4E72395-D822-0F4E-D27B-F9F068632803}"/>
              </a:ext>
            </a:extLst>
          </p:cNvPr>
          <p:cNvSpPr>
            <a:spLocks noGrp="1"/>
          </p:cNvSpPr>
          <p:nvPr>
            <p:ph idx="1"/>
          </p:nvPr>
        </p:nvSpPr>
        <p:spPr/>
        <p:txBody>
          <a:bodyPr>
            <a:normAutofit fontScale="92500" lnSpcReduction="10000"/>
          </a:bodyPr>
          <a:lstStyle/>
          <a:p>
            <a:pPr marL="0" indent="0">
              <a:buNone/>
            </a:pPr>
            <a:r>
              <a:rPr lang="de-DE" sz="1600" b="1" u="sng" dirty="0">
                <a:ea typeface="Times New Roman" panose="02020603050405020304" pitchFamily="18" charset="0"/>
              </a:rPr>
              <a:t>Neu</a:t>
            </a:r>
            <a:r>
              <a:rPr lang="de-DE" sz="1600" b="1" u="sng" dirty="0">
                <a:effectLst/>
                <a:ea typeface="Times New Roman" panose="02020603050405020304" pitchFamily="18" charset="0"/>
              </a:rPr>
              <a:t>er </a:t>
            </a:r>
            <a:r>
              <a:rPr lang="de-DE" sz="1600" b="1" u="sng" dirty="0" err="1">
                <a:effectLst/>
                <a:ea typeface="Times New Roman" panose="02020603050405020304" pitchFamily="18" charset="0"/>
              </a:rPr>
              <a:t>Satzungtext</a:t>
            </a:r>
            <a:r>
              <a:rPr lang="de-DE" sz="1600" b="1" u="sng" dirty="0">
                <a:effectLst/>
                <a:ea typeface="Times New Roman" panose="02020603050405020304" pitchFamily="18" charset="0"/>
              </a:rPr>
              <a:t>:</a:t>
            </a:r>
            <a:endParaRPr lang="de-DE" sz="1600" b="1" dirty="0">
              <a:ea typeface="Times New Roman" panose="02020603050405020304" pitchFamily="18" charset="0"/>
              <a:cs typeface="TimesNewRomanPS-BoldMT"/>
            </a:endParaRPr>
          </a:p>
          <a:p>
            <a:pPr marL="0" indent="0">
              <a:buNone/>
            </a:pPr>
            <a:r>
              <a:rPr lang="de-DE" sz="1600" b="1" dirty="0">
                <a:ea typeface="Times New Roman" panose="02020603050405020304" pitchFamily="18" charset="0"/>
                <a:cs typeface="TimesNewRomanPS-BoldMT"/>
              </a:rPr>
              <a:t>§ 18: </a:t>
            </a:r>
            <a:r>
              <a:rPr lang="de-DE" sz="1600" b="1" dirty="0">
                <a:solidFill>
                  <a:srgbClr val="FF0000"/>
                </a:solidFill>
                <a:ea typeface="Times New Roman" panose="02020603050405020304" pitchFamily="18" charset="0"/>
                <a:cs typeface="TimesNewRomanPS-BoldMT"/>
              </a:rPr>
              <a:t>Datenschutz</a:t>
            </a:r>
          </a:p>
          <a:p>
            <a:pPr marL="0" indent="0">
              <a:buNone/>
            </a:pPr>
            <a:r>
              <a:rPr lang="de-DE" sz="1400" dirty="0">
                <a:solidFill>
                  <a:srgbClr val="FF0000"/>
                </a:solidFill>
                <a:ea typeface="Times New Roman" panose="02020603050405020304" pitchFamily="18" charset="0"/>
                <a:cs typeface="TimesNewRomanPSMT"/>
              </a:rPr>
              <a:t>§ 18 Nr. 1	Zur Erfüllung der Zwecke und Aufgaben des Vereins werden unter Beachtung der Vorgaben der </a:t>
            </a:r>
          </a:p>
          <a:p>
            <a:pPr marL="0" indent="0">
              <a:buNone/>
            </a:pPr>
            <a:r>
              <a:rPr lang="de-DE" sz="1400" dirty="0">
                <a:solidFill>
                  <a:srgbClr val="FF0000"/>
                </a:solidFill>
                <a:ea typeface="Times New Roman" panose="02020603050405020304" pitchFamily="18" charset="0"/>
                <a:cs typeface="TimesNewRomanPSMT"/>
              </a:rPr>
              <a:t>	EU-Datenschutz-Grundverordnung (DSGVO) und des Bundesdatenschutzgesetzes (BDSG) </a:t>
            </a:r>
          </a:p>
          <a:p>
            <a:pPr marL="0" indent="0">
              <a:buNone/>
            </a:pPr>
            <a:r>
              <a:rPr lang="de-DE" sz="1400" dirty="0">
                <a:solidFill>
                  <a:srgbClr val="FF0000"/>
                </a:solidFill>
                <a:ea typeface="Times New Roman" panose="02020603050405020304" pitchFamily="18" charset="0"/>
                <a:cs typeface="TimesNewRomanPSMT"/>
              </a:rPr>
              <a:t>	personenbezogene Daten über persönliche und sachliche Verhältnisse der Mitglieder im Verein </a:t>
            </a:r>
          </a:p>
          <a:p>
            <a:pPr marL="0" indent="0">
              <a:buNone/>
            </a:pPr>
            <a:r>
              <a:rPr lang="de-DE" sz="1400" dirty="0">
                <a:solidFill>
                  <a:srgbClr val="FF0000"/>
                </a:solidFill>
                <a:ea typeface="Times New Roman" panose="02020603050405020304" pitchFamily="18" charset="0"/>
                <a:cs typeface="TimesNewRomanPSMT"/>
              </a:rPr>
              <a:t>	verarbeitet.</a:t>
            </a:r>
          </a:p>
          <a:p>
            <a:pPr marL="0" indent="0">
              <a:buNone/>
            </a:pPr>
            <a:r>
              <a:rPr lang="de-DE" sz="1400" dirty="0">
                <a:solidFill>
                  <a:srgbClr val="FF0000"/>
                </a:solidFill>
                <a:ea typeface="Times New Roman" panose="02020603050405020304" pitchFamily="18" charset="0"/>
                <a:cs typeface="TimesNewRomanPSMT"/>
              </a:rPr>
              <a:t>§ 18 Nr. 2	Soweit die in den jeweiligen Vorschriften beschriebenen Voraussetzungen vorliegen, hat </a:t>
            </a:r>
          </a:p>
          <a:p>
            <a:pPr marL="0" indent="0">
              <a:buNone/>
            </a:pPr>
            <a:r>
              <a:rPr lang="de-DE" sz="1400" dirty="0">
                <a:solidFill>
                  <a:srgbClr val="FF0000"/>
                </a:solidFill>
                <a:ea typeface="Times New Roman" panose="02020603050405020304" pitchFamily="18" charset="0"/>
                <a:cs typeface="TimesNewRomanPSMT"/>
              </a:rPr>
              <a:t>	jedes Vereinsmitglied insbesondere die folgenden Rechte: </a:t>
            </a:r>
          </a:p>
          <a:p>
            <a:pPr marL="0" indent="0">
              <a:buNone/>
              <a:tabLst>
                <a:tab pos="1079500" algn="l"/>
              </a:tabLst>
            </a:pPr>
            <a:r>
              <a:rPr lang="de-DE" sz="1400" dirty="0">
                <a:solidFill>
                  <a:srgbClr val="FF0000"/>
                </a:solidFill>
                <a:ea typeface="Times New Roman" panose="02020603050405020304" pitchFamily="18" charset="0"/>
                <a:cs typeface="TimesNewRomanPSMT"/>
              </a:rPr>
              <a:t>	- das Recht auf Auskunft nach Artikel 15 DSGVO, </a:t>
            </a:r>
          </a:p>
          <a:p>
            <a:pPr marL="0" indent="0">
              <a:buNone/>
              <a:tabLst>
                <a:tab pos="1079500" algn="l"/>
              </a:tabLst>
            </a:pPr>
            <a:r>
              <a:rPr lang="de-DE" sz="1400" dirty="0">
                <a:solidFill>
                  <a:srgbClr val="FF0000"/>
                </a:solidFill>
                <a:ea typeface="Times New Roman" panose="02020603050405020304" pitchFamily="18" charset="0"/>
                <a:cs typeface="TimesNewRomanPSMT"/>
              </a:rPr>
              <a:t>	- das Recht auf Berichtigung nach Artikel 16 DSGVO, </a:t>
            </a:r>
          </a:p>
          <a:p>
            <a:pPr marL="0" indent="0">
              <a:buNone/>
              <a:tabLst>
                <a:tab pos="1079500" algn="l"/>
              </a:tabLst>
            </a:pPr>
            <a:r>
              <a:rPr lang="de-DE" sz="1400" dirty="0">
                <a:solidFill>
                  <a:srgbClr val="FF0000"/>
                </a:solidFill>
                <a:ea typeface="Times New Roman" panose="02020603050405020304" pitchFamily="18" charset="0"/>
                <a:cs typeface="TimesNewRomanPSMT"/>
              </a:rPr>
              <a:t>	- das Recht auf Löschung nach Artikel 17 DSGVO, - das Recht auf Einschränkung der Verarbeitung nach 	   Artikel 18 DSGVO, </a:t>
            </a:r>
          </a:p>
          <a:p>
            <a:pPr marL="0" indent="0">
              <a:buNone/>
              <a:tabLst>
                <a:tab pos="1079500" algn="l"/>
              </a:tabLst>
            </a:pPr>
            <a:r>
              <a:rPr lang="de-DE" sz="1400" dirty="0">
                <a:solidFill>
                  <a:srgbClr val="FF0000"/>
                </a:solidFill>
                <a:ea typeface="Times New Roman" panose="02020603050405020304" pitchFamily="18" charset="0"/>
                <a:cs typeface="TimesNewRomanPSMT"/>
              </a:rPr>
              <a:t>	- das Recht auf Datenübertragbarkeit nach Artikel 20 DSGVO, </a:t>
            </a:r>
          </a:p>
          <a:p>
            <a:pPr marL="0" indent="0">
              <a:buNone/>
              <a:tabLst>
                <a:tab pos="1079500" algn="l"/>
              </a:tabLst>
            </a:pPr>
            <a:r>
              <a:rPr lang="de-DE" sz="1400" dirty="0">
                <a:solidFill>
                  <a:srgbClr val="FF0000"/>
                </a:solidFill>
                <a:ea typeface="Times New Roman" panose="02020603050405020304" pitchFamily="18" charset="0"/>
                <a:cs typeface="TimesNewRomanPSMT"/>
              </a:rPr>
              <a:t>	- das Widerspruchsrecht nach Artikel 21 DSGVO und </a:t>
            </a:r>
          </a:p>
          <a:p>
            <a:pPr marL="0" indent="0">
              <a:buNone/>
              <a:tabLst>
                <a:tab pos="1079500" algn="l"/>
              </a:tabLst>
            </a:pPr>
            <a:r>
              <a:rPr lang="de-DE" sz="1400" dirty="0">
                <a:solidFill>
                  <a:srgbClr val="FF0000"/>
                </a:solidFill>
                <a:ea typeface="Times New Roman" panose="02020603050405020304" pitchFamily="18" charset="0"/>
                <a:cs typeface="TimesNewRomanPSMT"/>
              </a:rPr>
              <a:t>	- Recht auf Beschwerde bei einer Aufsichtsbehörde nach Artikel 77 DSGVO. </a:t>
            </a:r>
          </a:p>
          <a:p>
            <a:pPr marL="0" indent="0">
              <a:buNone/>
            </a:pPr>
            <a:r>
              <a:rPr lang="de-DE" sz="1400" dirty="0">
                <a:solidFill>
                  <a:srgbClr val="FF0000"/>
                </a:solidFill>
                <a:ea typeface="Times New Roman" panose="02020603050405020304" pitchFamily="18" charset="0"/>
                <a:cs typeface="TimesNewRomanPSMT"/>
              </a:rPr>
              <a:t>§ 18 Nr. 3	Den Organen des Vereins, allen Mitarbeiterinnen und Mitarbeitern oder sonst für den Verein </a:t>
            </a:r>
          </a:p>
          <a:p>
            <a:pPr marL="0" indent="0">
              <a:buNone/>
            </a:pPr>
            <a:r>
              <a:rPr lang="de-DE" sz="1400" dirty="0">
                <a:solidFill>
                  <a:srgbClr val="FF0000"/>
                </a:solidFill>
                <a:ea typeface="Times New Roman" panose="02020603050405020304" pitchFamily="18" charset="0"/>
                <a:cs typeface="TimesNewRomanPSMT"/>
              </a:rPr>
              <a:t>	Tätigen ist es untersagt, personenbezogene Daten unbefugt zu anderen als dem jeweiligen zur </a:t>
            </a:r>
          </a:p>
          <a:p>
            <a:pPr marL="0" indent="0">
              <a:buNone/>
            </a:pPr>
            <a:r>
              <a:rPr lang="de-DE" sz="1400" dirty="0">
                <a:solidFill>
                  <a:srgbClr val="FF0000"/>
                </a:solidFill>
                <a:ea typeface="Times New Roman" panose="02020603050405020304" pitchFamily="18" charset="0"/>
                <a:cs typeface="TimesNewRomanPSMT"/>
              </a:rPr>
              <a:t>	Aufgabenerfüllung gehörenden Zweck zu verarbeiten, bekannt zu geben, Dritten zugänglich zu </a:t>
            </a:r>
          </a:p>
          <a:p>
            <a:pPr marL="0" indent="0">
              <a:buNone/>
            </a:pPr>
            <a:r>
              <a:rPr lang="de-DE" sz="1400" dirty="0">
                <a:solidFill>
                  <a:srgbClr val="FF0000"/>
                </a:solidFill>
                <a:ea typeface="Times New Roman" panose="02020603050405020304" pitchFamily="18" charset="0"/>
                <a:cs typeface="TimesNewRomanPSMT"/>
              </a:rPr>
              <a:t>	machen oder sonst zu nutzen. Diese Pflicht besteht auch über das Ausscheiden der oben genannten 	Personen aus dem Verein hinaus.</a:t>
            </a:r>
          </a:p>
        </p:txBody>
      </p:sp>
    </p:spTree>
    <p:extLst>
      <p:ext uri="{BB962C8B-B14F-4D97-AF65-F5344CB8AC3E}">
        <p14:creationId xmlns:p14="http://schemas.microsoft.com/office/powerpoint/2010/main" val="26648660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27E1BC-A3AC-EB4A-DF67-323E0B8622B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087603C-B6C8-9156-A4A6-0507EEFD2D57}"/>
              </a:ext>
            </a:extLst>
          </p:cNvPr>
          <p:cNvSpPr>
            <a:spLocks noGrp="1"/>
          </p:cNvSpPr>
          <p:nvPr>
            <p:ph type="title"/>
          </p:nvPr>
        </p:nvSpPr>
        <p:spPr/>
        <p:txBody>
          <a:bodyPr/>
          <a:lstStyle/>
          <a:p>
            <a:pPr lvl="0" algn="l"/>
            <a:r>
              <a:rPr lang="de-DE" sz="2000" dirty="0"/>
              <a:t>9. Satzungsänderung</a:t>
            </a:r>
          </a:p>
        </p:txBody>
      </p:sp>
      <p:sp>
        <p:nvSpPr>
          <p:cNvPr id="4" name="Inhaltsplatzhalter 3">
            <a:extLst>
              <a:ext uri="{FF2B5EF4-FFF2-40B4-BE49-F238E27FC236}">
                <a16:creationId xmlns:a16="http://schemas.microsoft.com/office/drawing/2014/main" id="{38EC0B95-7008-EC47-7822-B62A10FB04F2}"/>
              </a:ext>
            </a:extLst>
          </p:cNvPr>
          <p:cNvSpPr>
            <a:spLocks noGrp="1"/>
          </p:cNvSpPr>
          <p:nvPr>
            <p:ph idx="1"/>
          </p:nvPr>
        </p:nvSpPr>
        <p:spPr/>
        <p:txBody>
          <a:bodyPr>
            <a:normAutofit/>
          </a:bodyPr>
          <a:lstStyle/>
          <a:p>
            <a:pPr marL="0" indent="0">
              <a:buNone/>
            </a:pPr>
            <a:r>
              <a:rPr lang="de-DE" sz="1600" b="1" u="sng" dirty="0">
                <a:ea typeface="Times New Roman" panose="02020603050405020304" pitchFamily="18" charset="0"/>
              </a:rPr>
              <a:t>Neu</a:t>
            </a:r>
            <a:r>
              <a:rPr lang="de-DE" sz="1600" b="1" u="sng" dirty="0">
                <a:effectLst/>
                <a:ea typeface="Times New Roman" panose="02020603050405020304" pitchFamily="18" charset="0"/>
              </a:rPr>
              <a:t>er </a:t>
            </a:r>
            <a:r>
              <a:rPr lang="de-DE" sz="1600" b="1" u="sng" dirty="0" err="1">
                <a:effectLst/>
                <a:ea typeface="Times New Roman" panose="02020603050405020304" pitchFamily="18" charset="0"/>
              </a:rPr>
              <a:t>Satzungtext</a:t>
            </a:r>
            <a:r>
              <a:rPr lang="de-DE" sz="1600" b="1" u="sng" dirty="0">
                <a:effectLst/>
                <a:ea typeface="Times New Roman" panose="02020603050405020304" pitchFamily="18" charset="0"/>
              </a:rPr>
              <a:t>:</a:t>
            </a:r>
            <a:endParaRPr lang="de-DE" sz="1600" b="1" dirty="0">
              <a:ea typeface="Times New Roman" panose="02020603050405020304" pitchFamily="18" charset="0"/>
              <a:cs typeface="TimesNewRomanPS-BoldMT"/>
            </a:endParaRPr>
          </a:p>
          <a:p>
            <a:pPr marL="0" indent="0">
              <a:buNone/>
            </a:pPr>
            <a:r>
              <a:rPr lang="de-DE" sz="1600" b="1" dirty="0">
                <a:solidFill>
                  <a:srgbClr val="FF0000"/>
                </a:solidFill>
                <a:ea typeface="Times New Roman" panose="02020603050405020304" pitchFamily="18" charset="0"/>
                <a:cs typeface="TimesNewRomanPS-BoldMT"/>
              </a:rPr>
              <a:t>§ 20: Schlussbestimmungen</a:t>
            </a:r>
          </a:p>
          <a:p>
            <a:pPr marL="0" indent="0">
              <a:buNone/>
            </a:pPr>
            <a:r>
              <a:rPr lang="de-DE" sz="1400" dirty="0">
                <a:solidFill>
                  <a:srgbClr val="FF0000"/>
                </a:solidFill>
                <a:ea typeface="Times New Roman" panose="02020603050405020304" pitchFamily="18" charset="0"/>
                <a:cs typeface="TimesNewRomanPSMT"/>
              </a:rPr>
              <a:t>§ 20 Nr. 1	Diese Satzung wurde auf der ordentlichen Mitgliederversammlung am 10.03.2026 beschlossen 	und aktualisiert. Sie tritt mit Eintragung in das Vereinsregister in Kraft. </a:t>
            </a:r>
          </a:p>
          <a:p>
            <a:pPr marL="0" indent="0">
              <a:buNone/>
            </a:pPr>
            <a:r>
              <a:rPr lang="de-DE" sz="1400" dirty="0">
                <a:solidFill>
                  <a:srgbClr val="FF0000"/>
                </a:solidFill>
                <a:ea typeface="Times New Roman" panose="02020603050405020304" pitchFamily="18" charset="0"/>
                <a:cs typeface="TimesNewRomanPSMT"/>
              </a:rPr>
              <a:t>§ 20 Nr. 2	Der Vorstand wird ermächtigt, Änderungen auf Verlangen des Vereinsregistergerichtes oder des 	Finanzamtes am beschlossenen Satzungstext durchzuführen, sofern es zur Erlangung der 	Registereintragung oder der Gemeinnützigkeit erforderlich ist.</a:t>
            </a:r>
          </a:p>
          <a:p>
            <a:pPr marL="0" indent="0">
              <a:buNone/>
            </a:pPr>
            <a:endParaRPr lang="de-DE" sz="1400" dirty="0">
              <a:solidFill>
                <a:srgbClr val="FF0000"/>
              </a:solidFill>
              <a:ea typeface="Times New Roman" panose="02020603050405020304" pitchFamily="18" charset="0"/>
              <a:cs typeface="TimesNewRomanPSMT"/>
            </a:endParaRPr>
          </a:p>
        </p:txBody>
      </p:sp>
    </p:spTree>
    <p:extLst>
      <p:ext uri="{BB962C8B-B14F-4D97-AF65-F5344CB8AC3E}">
        <p14:creationId xmlns:p14="http://schemas.microsoft.com/office/powerpoint/2010/main" val="28829095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marL="457200" indent="-457200" algn="l">
              <a:buFont typeface="+mj-lt"/>
              <a:buAutoNum type="arabicPeriod" startAt="10"/>
            </a:pPr>
            <a:r>
              <a:rPr lang="de-DE" sz="2000" dirty="0"/>
              <a:t>Verschiedenes / Anträge zur Tagesordnung</a:t>
            </a:r>
          </a:p>
        </p:txBody>
      </p:sp>
      <p:sp>
        <p:nvSpPr>
          <p:cNvPr id="5" name="Inhaltsplatzhalter 2"/>
          <p:cNvSpPr>
            <a:spLocks noGrp="1"/>
          </p:cNvSpPr>
          <p:nvPr>
            <p:ph idx="1"/>
          </p:nvPr>
        </p:nvSpPr>
        <p:spPr>
          <a:xfrm>
            <a:off x="395536" y="1556792"/>
            <a:ext cx="8280920" cy="4525963"/>
          </a:xfrm>
        </p:spPr>
        <p:txBody>
          <a:bodyPr>
            <a:normAutofit/>
          </a:bodyPr>
          <a:lstStyle/>
          <a:p>
            <a:pPr>
              <a:tabLst>
                <a:tab pos="2328863" algn="l"/>
              </a:tabLst>
            </a:pPr>
            <a:r>
              <a:rPr lang="de-DE" dirty="0">
                <a:sym typeface="Wingdings" panose="05000000000000000000" pitchFamily="2" charset="2"/>
              </a:rPr>
              <a:t>Anträge zur Tagesordnung</a:t>
            </a:r>
          </a:p>
          <a:p>
            <a:pPr>
              <a:tabLst>
                <a:tab pos="2328863" algn="l"/>
              </a:tabLst>
            </a:pPr>
            <a:endParaRPr lang="de-DE" dirty="0">
              <a:sym typeface="Wingdings" panose="05000000000000000000" pitchFamily="2" charset="2"/>
            </a:endParaRPr>
          </a:p>
          <a:p>
            <a:pPr>
              <a:tabLst>
                <a:tab pos="2328863" algn="l"/>
              </a:tabLst>
            </a:pPr>
            <a:endParaRPr lang="de-DE" dirty="0">
              <a:sym typeface="Wingdings" panose="05000000000000000000" pitchFamily="2" charset="2"/>
            </a:endParaRPr>
          </a:p>
          <a:p>
            <a:pPr>
              <a:tabLst>
                <a:tab pos="2328863" algn="l"/>
              </a:tabLst>
            </a:pPr>
            <a:endParaRPr lang="de-DE" dirty="0">
              <a:sym typeface="Wingdings" panose="05000000000000000000" pitchFamily="2" charset="2"/>
            </a:endParaRPr>
          </a:p>
          <a:p>
            <a:pPr>
              <a:tabLst>
                <a:tab pos="2328863" algn="l"/>
              </a:tabLst>
            </a:pPr>
            <a:endParaRPr lang="de-DE" dirty="0">
              <a:sym typeface="Wingdings" panose="05000000000000000000" pitchFamily="2" charset="2"/>
            </a:endParaRPr>
          </a:p>
          <a:p>
            <a:pPr marL="0" indent="0" algn="ctr">
              <a:buNone/>
              <a:tabLst>
                <a:tab pos="2328863" algn="l"/>
              </a:tabLst>
            </a:pPr>
            <a:r>
              <a:rPr lang="de-DE" sz="6000" b="1" dirty="0">
                <a:sym typeface="Wingdings" panose="05000000000000000000" pitchFamily="2" charset="2"/>
              </a:rPr>
              <a:t>Fragen ???</a:t>
            </a:r>
          </a:p>
          <a:p>
            <a:pPr>
              <a:tabLst>
                <a:tab pos="2328863" algn="l"/>
              </a:tabLst>
            </a:pPr>
            <a:endParaRPr lang="de-DE" dirty="0">
              <a:sym typeface="Wingdings" panose="05000000000000000000" pitchFamily="2" charset="2"/>
            </a:endParaRPr>
          </a:p>
          <a:p>
            <a:pPr lvl="1">
              <a:tabLst>
                <a:tab pos="2328863" algn="l"/>
              </a:tabLst>
            </a:pPr>
            <a:endParaRPr lang="de-DE" dirty="0">
              <a:sym typeface="Wingdings" panose="05000000000000000000" pitchFamily="2" charset="2"/>
            </a:endParaRPr>
          </a:p>
          <a:p>
            <a:pPr marL="914400" lvl="2" indent="0">
              <a:buNone/>
              <a:tabLst>
                <a:tab pos="2328863" algn="l"/>
              </a:tabLst>
            </a:pPr>
            <a:endParaRPr lang="de-DE" dirty="0">
              <a:sym typeface="Wingdings" panose="05000000000000000000" pitchFamily="2" charset="2"/>
            </a:endParaRPr>
          </a:p>
        </p:txBody>
      </p:sp>
    </p:spTree>
    <p:extLst>
      <p:ext uri="{BB962C8B-B14F-4D97-AF65-F5344CB8AC3E}">
        <p14:creationId xmlns:p14="http://schemas.microsoft.com/office/powerpoint/2010/main" val="7174699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000" dirty="0"/>
              <a:t>Ende Mitgliederhauptversammlung</a:t>
            </a:r>
            <a:br>
              <a:rPr lang="de-DE" sz="2000" dirty="0"/>
            </a:br>
            <a:r>
              <a:rPr lang="de-DE" sz="2000" dirty="0"/>
              <a:t>TuS Lehmden von 1908 e.V. </a:t>
            </a:r>
          </a:p>
        </p:txBody>
      </p:sp>
      <p:sp>
        <p:nvSpPr>
          <p:cNvPr id="5" name="Inhaltsplatzhalter 2"/>
          <p:cNvSpPr>
            <a:spLocks noGrp="1"/>
          </p:cNvSpPr>
          <p:nvPr>
            <p:ph idx="1"/>
          </p:nvPr>
        </p:nvSpPr>
        <p:spPr>
          <a:xfrm>
            <a:off x="395536" y="1556792"/>
            <a:ext cx="8280920" cy="4525963"/>
          </a:xfrm>
        </p:spPr>
        <p:txBody>
          <a:bodyPr>
            <a:normAutofit/>
          </a:bodyPr>
          <a:lstStyle/>
          <a:p>
            <a:pPr marL="0" indent="0" algn="ctr">
              <a:buNone/>
              <a:tabLst>
                <a:tab pos="2328863" algn="l"/>
              </a:tabLst>
            </a:pPr>
            <a:endParaRPr lang="de-DE" dirty="0">
              <a:sym typeface="Wingdings" panose="05000000000000000000" pitchFamily="2" charset="2"/>
            </a:endParaRPr>
          </a:p>
          <a:p>
            <a:pPr marL="0" indent="0" algn="ctr">
              <a:buNone/>
              <a:tabLst>
                <a:tab pos="2328863" algn="l"/>
              </a:tabLst>
            </a:pPr>
            <a:endParaRPr lang="de-DE" b="1" dirty="0">
              <a:sym typeface="Wingdings" panose="05000000000000000000" pitchFamily="2" charset="2"/>
            </a:endParaRPr>
          </a:p>
          <a:p>
            <a:pPr marL="0" indent="0" algn="ctr">
              <a:buNone/>
              <a:tabLst>
                <a:tab pos="2328863" algn="l"/>
              </a:tabLst>
            </a:pPr>
            <a:r>
              <a:rPr lang="de-DE" b="1" dirty="0">
                <a:sym typeface="Wingdings" panose="05000000000000000000" pitchFamily="2" charset="2"/>
              </a:rPr>
              <a:t>Vielen Dank für die Teilnahme und</a:t>
            </a:r>
          </a:p>
          <a:p>
            <a:pPr marL="0" indent="0" algn="ctr">
              <a:buNone/>
              <a:tabLst>
                <a:tab pos="2328863" algn="l"/>
              </a:tabLst>
            </a:pPr>
            <a:r>
              <a:rPr lang="de-DE" b="1" dirty="0">
                <a:sym typeface="Wingdings" panose="05000000000000000000" pitchFamily="2" charset="2"/>
              </a:rPr>
              <a:t>für die Aufmerksamkeit.</a:t>
            </a:r>
          </a:p>
          <a:p>
            <a:pPr marL="0" indent="0" algn="ctr">
              <a:buNone/>
              <a:tabLst>
                <a:tab pos="2328863" algn="l"/>
              </a:tabLst>
            </a:pPr>
            <a:r>
              <a:rPr lang="de-DE" b="1" dirty="0">
                <a:sym typeface="Wingdings" panose="05000000000000000000" pitchFamily="2" charset="2"/>
              </a:rPr>
              <a:t>Kommt alle gut nach Hause</a:t>
            </a:r>
          </a:p>
          <a:p>
            <a:pPr marL="0" indent="0" algn="ctr">
              <a:buNone/>
              <a:tabLst>
                <a:tab pos="2328863" algn="l"/>
              </a:tabLst>
            </a:pPr>
            <a:r>
              <a:rPr lang="de-DE" b="1" dirty="0">
                <a:sym typeface="Wingdings" panose="05000000000000000000" pitchFamily="2" charset="2"/>
              </a:rPr>
              <a:t>und bleibt gesund!</a:t>
            </a:r>
          </a:p>
          <a:p>
            <a:pPr marL="0" indent="0" algn="ctr">
              <a:buNone/>
              <a:tabLst>
                <a:tab pos="2328863" algn="l"/>
              </a:tabLst>
            </a:pPr>
            <a:endParaRPr lang="de-DE" b="1" dirty="0">
              <a:sym typeface="Wingdings" panose="05000000000000000000" pitchFamily="2" charset="2"/>
            </a:endParaRPr>
          </a:p>
          <a:p>
            <a:pPr marL="0" indent="0" algn="ctr">
              <a:buNone/>
              <a:tabLst>
                <a:tab pos="2328863" algn="l"/>
              </a:tabLst>
            </a:pPr>
            <a:endParaRPr lang="de-DE" b="1" dirty="0">
              <a:sym typeface="Wingdings" panose="05000000000000000000" pitchFamily="2" charset="2"/>
            </a:endParaRPr>
          </a:p>
          <a:p>
            <a:pPr marL="0" indent="0" algn="ctr">
              <a:buNone/>
              <a:tabLst>
                <a:tab pos="2328863" algn="l"/>
              </a:tabLst>
            </a:pPr>
            <a:r>
              <a:rPr lang="de-DE" b="1" dirty="0">
                <a:sym typeface="Wingdings" panose="05000000000000000000" pitchFamily="2" charset="2"/>
              </a:rPr>
              <a:t>Euer Vorstand vom TuS Lehmden von 1908 e.V.</a:t>
            </a:r>
          </a:p>
          <a:p>
            <a:pPr lvl="1">
              <a:tabLst>
                <a:tab pos="2328863" algn="l"/>
              </a:tabLst>
            </a:pPr>
            <a:endParaRPr lang="de-DE" dirty="0">
              <a:sym typeface="Wingdings" panose="05000000000000000000" pitchFamily="2" charset="2"/>
            </a:endParaRPr>
          </a:p>
          <a:p>
            <a:pPr marL="914400" lvl="2" indent="0">
              <a:buNone/>
              <a:tabLst>
                <a:tab pos="2328863" algn="l"/>
              </a:tabLst>
            </a:pPr>
            <a:endParaRPr lang="de-DE" dirty="0">
              <a:sym typeface="Wingdings" panose="05000000000000000000" pitchFamily="2" charset="2"/>
            </a:endParaRPr>
          </a:p>
        </p:txBody>
      </p:sp>
    </p:spTree>
    <p:extLst>
      <p:ext uri="{BB962C8B-B14F-4D97-AF65-F5344CB8AC3E}">
        <p14:creationId xmlns:p14="http://schemas.microsoft.com/office/powerpoint/2010/main" val="819406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691680" y="274638"/>
            <a:ext cx="5472608" cy="1066130"/>
          </a:xfrm>
        </p:spPr>
        <p:txBody>
          <a:bodyPr/>
          <a:lstStyle/>
          <a:p>
            <a:pPr marL="371475" lvl="0" indent="-371475" algn="l">
              <a:buFont typeface="+mj-lt"/>
              <a:buAutoNum type="arabicPeriod"/>
            </a:pPr>
            <a:r>
              <a:rPr lang="de-DE" sz="2000" dirty="0"/>
              <a:t>Eröffnung und Feststellung der ordnungsgemäßen Einberufung, sowie Feststellung der Beschlussfähigkeit durch den 1. Vorsitzenden</a:t>
            </a:r>
          </a:p>
        </p:txBody>
      </p:sp>
      <p:sp>
        <p:nvSpPr>
          <p:cNvPr id="4" name="Inhaltsplatzhalter 3"/>
          <p:cNvSpPr>
            <a:spLocks noGrp="1"/>
          </p:cNvSpPr>
          <p:nvPr>
            <p:ph idx="1"/>
          </p:nvPr>
        </p:nvSpPr>
        <p:spPr/>
        <p:txBody>
          <a:bodyPr/>
          <a:lstStyle/>
          <a:p>
            <a:r>
              <a:rPr lang="de-DE" b="1" dirty="0"/>
              <a:t>Einladung zur Mitgliederversammlung erfolgte fristgerecht (Satzung §10)</a:t>
            </a:r>
          </a:p>
          <a:p>
            <a:pPr lvl="1"/>
            <a:r>
              <a:rPr lang="de-DE" dirty="0"/>
              <a:t>Veröffentlichung auf der Homepage des TuS Lehmden von 1908 e.V.</a:t>
            </a:r>
          </a:p>
          <a:p>
            <a:pPr lvl="1"/>
            <a:r>
              <a:rPr lang="de-DE" dirty="0"/>
              <a:t>Aushang im Vereinsheim Nethen, Umkleideräume Lehmden, Turnhalle Lehmden, Rasteder Rundschau, NWZ, Instagram, Facebook</a:t>
            </a:r>
          </a:p>
          <a:p>
            <a:pPr lvl="1"/>
            <a:r>
              <a:rPr lang="de-DE" dirty="0"/>
              <a:t>Feststellung, dass gemäß aktueller Satzung §10 eingeladen wurde und die Mitgliederversammlung beschlussfähig ist</a:t>
            </a:r>
          </a:p>
        </p:txBody>
      </p:sp>
    </p:spTree>
    <p:extLst>
      <p:ext uri="{BB962C8B-B14F-4D97-AF65-F5344CB8AC3E}">
        <p14:creationId xmlns:p14="http://schemas.microsoft.com/office/powerpoint/2010/main" val="3106117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lvl="0" algn="l">
              <a:tabLst>
                <a:tab pos="361950" algn="l"/>
              </a:tabLst>
            </a:pPr>
            <a:r>
              <a:rPr lang="de-DE" sz="2000" dirty="0"/>
              <a:t>2.	Bericht des Vorstandes durch den</a:t>
            </a:r>
            <a:br>
              <a:rPr lang="de-DE" sz="2000" dirty="0"/>
            </a:br>
            <a:r>
              <a:rPr lang="de-DE" sz="2000" dirty="0"/>
              <a:t>	1. Vorsitzenden</a:t>
            </a:r>
          </a:p>
        </p:txBody>
      </p:sp>
      <p:sp>
        <p:nvSpPr>
          <p:cNvPr id="4" name="Inhaltsplatzhalter 3"/>
          <p:cNvSpPr>
            <a:spLocks noGrp="1"/>
          </p:cNvSpPr>
          <p:nvPr>
            <p:ph idx="1"/>
          </p:nvPr>
        </p:nvSpPr>
        <p:spPr>
          <a:xfrm>
            <a:off x="395536" y="1600200"/>
            <a:ext cx="8291264" cy="4525963"/>
          </a:xfrm>
        </p:spPr>
        <p:txBody>
          <a:bodyPr>
            <a:normAutofit/>
          </a:bodyPr>
          <a:lstStyle/>
          <a:p>
            <a:pPr marL="0" indent="0">
              <a:lnSpc>
                <a:spcPct val="90000"/>
              </a:lnSpc>
              <a:buNone/>
            </a:pPr>
            <a:r>
              <a:rPr lang="de-DE" b="1" dirty="0"/>
              <a:t>Highlights</a:t>
            </a:r>
          </a:p>
          <a:p>
            <a:pPr marL="447675" lvl="1" indent="-184150"/>
            <a:r>
              <a:rPr lang="de-DE" dirty="0"/>
              <a:t>Stabilisierung / Etablierung der Fußballspielgemeinschaft mit dem TuS Jaderberg auf den Erwachsenenbereich</a:t>
            </a:r>
          </a:p>
          <a:p>
            <a:pPr marL="447675" lvl="1" indent="-184150"/>
            <a:r>
              <a:rPr lang="de-DE" dirty="0"/>
              <a:t>Veranstaltungen: Karneval, Ostereiersuche, Dorffest, Kindergartenjubiläum, Weihnachtsmarkt</a:t>
            </a:r>
          </a:p>
          <a:p>
            <a:pPr marL="447675" lvl="1" indent="-184150"/>
            <a:r>
              <a:rPr lang="de-DE" dirty="0"/>
              <a:t>Mitgliederzahlen bleiben stabil, ohne große Veränderungen</a:t>
            </a:r>
          </a:p>
          <a:p>
            <a:pPr marL="447675" lvl="1" indent="-184150"/>
            <a:r>
              <a:rPr lang="de-DE" dirty="0"/>
              <a:t>Wiederbelebung / Fortsetzung Basketballabteilung</a:t>
            </a:r>
          </a:p>
          <a:p>
            <a:pPr marL="447675" lvl="1" indent="-184150"/>
            <a:r>
              <a:rPr lang="de-DE" dirty="0"/>
              <a:t>Gründung einer Dartabteilung</a:t>
            </a:r>
          </a:p>
          <a:p>
            <a:pPr marL="447675" lvl="1" indent="-184150"/>
            <a:r>
              <a:rPr lang="de-DE" dirty="0"/>
              <a:t>Anschaffung eines Thekenwagen mit einem Fußballdart</a:t>
            </a:r>
          </a:p>
          <a:p>
            <a:pPr marL="447675" lvl="1" indent="-184150"/>
            <a:r>
              <a:rPr lang="de-DE" dirty="0"/>
              <a:t>Anschaffung Defibrillator</a:t>
            </a:r>
          </a:p>
          <a:p>
            <a:pPr marL="1257300" lvl="2" indent="-342900">
              <a:buFont typeface="+mj-lt"/>
              <a:buAutoNum type="arabicPeriod"/>
            </a:pPr>
            <a:endParaRPr lang="de-DE" sz="1400" dirty="0"/>
          </a:p>
          <a:p>
            <a:pPr lvl="2"/>
            <a:endParaRPr lang="de-DE" sz="1600" dirty="0"/>
          </a:p>
        </p:txBody>
      </p:sp>
    </p:spTree>
    <p:extLst>
      <p:ext uri="{BB962C8B-B14F-4D97-AF65-F5344CB8AC3E}">
        <p14:creationId xmlns:p14="http://schemas.microsoft.com/office/powerpoint/2010/main" val="3161737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29CAC8-C91E-D929-401D-0D53902B094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103AFB6-0D92-F0C1-B011-FE122D6D0CD1}"/>
              </a:ext>
            </a:extLst>
          </p:cNvPr>
          <p:cNvSpPr>
            <a:spLocks noGrp="1"/>
          </p:cNvSpPr>
          <p:nvPr>
            <p:ph type="title"/>
          </p:nvPr>
        </p:nvSpPr>
        <p:spPr/>
        <p:txBody>
          <a:bodyPr/>
          <a:lstStyle/>
          <a:p>
            <a:pPr lvl="0" algn="l">
              <a:tabLst>
                <a:tab pos="361950" algn="l"/>
              </a:tabLst>
            </a:pPr>
            <a:r>
              <a:rPr lang="de-DE" sz="2000" dirty="0"/>
              <a:t>2.	Bericht des Vorstandes durch den</a:t>
            </a:r>
            <a:br>
              <a:rPr lang="de-DE" sz="2000" dirty="0"/>
            </a:br>
            <a:r>
              <a:rPr lang="de-DE" sz="2000" dirty="0"/>
              <a:t>	1. Vorsitzenden</a:t>
            </a:r>
          </a:p>
        </p:txBody>
      </p:sp>
      <p:sp>
        <p:nvSpPr>
          <p:cNvPr id="4" name="Inhaltsplatzhalter 3">
            <a:extLst>
              <a:ext uri="{FF2B5EF4-FFF2-40B4-BE49-F238E27FC236}">
                <a16:creationId xmlns:a16="http://schemas.microsoft.com/office/drawing/2014/main" id="{BDF27AC1-C820-0F54-D975-2E31F1B30D4D}"/>
              </a:ext>
            </a:extLst>
          </p:cNvPr>
          <p:cNvSpPr>
            <a:spLocks noGrp="1"/>
          </p:cNvSpPr>
          <p:nvPr>
            <p:ph idx="1"/>
          </p:nvPr>
        </p:nvSpPr>
        <p:spPr>
          <a:xfrm>
            <a:off x="395536" y="1600200"/>
            <a:ext cx="8291264" cy="4525963"/>
          </a:xfrm>
        </p:spPr>
        <p:txBody>
          <a:bodyPr>
            <a:normAutofit lnSpcReduction="10000"/>
          </a:bodyPr>
          <a:lstStyle/>
          <a:p>
            <a:pPr marL="0" indent="0">
              <a:lnSpc>
                <a:spcPct val="90000"/>
              </a:lnSpc>
              <a:buNone/>
            </a:pPr>
            <a:r>
              <a:rPr lang="de-DE" b="1" dirty="0" err="1"/>
              <a:t>Downlights</a:t>
            </a:r>
            <a:endParaRPr lang="de-DE" b="1" dirty="0"/>
          </a:p>
          <a:p>
            <a:pPr marL="447675" lvl="1" indent="-184150"/>
            <a:r>
              <a:rPr lang="de-DE" dirty="0"/>
              <a:t>Weiterhin zu wenig Unterstützung aus Reihen der Mitglieder im Bereich des Ehrenamts</a:t>
            </a:r>
          </a:p>
          <a:p>
            <a:pPr marL="1006475" lvl="2" indent="-342900"/>
            <a:r>
              <a:rPr lang="de-DE" dirty="0"/>
              <a:t>Vorstandsarbeit</a:t>
            </a:r>
          </a:p>
          <a:p>
            <a:pPr marL="1006475" lvl="2" indent="-342900"/>
            <a:r>
              <a:rPr lang="de-DE" dirty="0"/>
              <a:t>Veranstaltungen</a:t>
            </a:r>
          </a:p>
          <a:p>
            <a:pPr marL="1006475" lvl="2" indent="-342900"/>
            <a:r>
              <a:rPr lang="de-DE" dirty="0"/>
              <a:t>Trainer / Betreuer</a:t>
            </a:r>
          </a:p>
          <a:p>
            <a:pPr marL="606425" lvl="1" indent="-342900">
              <a:buFont typeface="Wingdings" panose="05000000000000000000" pitchFamily="2" charset="2"/>
              <a:buChar char="à"/>
            </a:pPr>
            <a:r>
              <a:rPr lang="de-DE" dirty="0">
                <a:sym typeface="Wingdings" panose="05000000000000000000" pitchFamily="2" charset="2"/>
              </a:rPr>
              <a:t>Das hatte zur Folge, dass wir auch im Jahr 2025 wenig Veranstaltungen / Aktivitäten durchführen konnten</a:t>
            </a:r>
          </a:p>
          <a:p>
            <a:pPr marL="447675" lvl="1" indent="-184150"/>
            <a:endParaRPr lang="de-DE" dirty="0"/>
          </a:p>
          <a:p>
            <a:pPr marL="447675" lvl="1" indent="-184150"/>
            <a:r>
              <a:rPr lang="de-DE" dirty="0"/>
              <a:t>Weiterhin keine Einigung mit FC Rastede und TuS </a:t>
            </a:r>
            <a:r>
              <a:rPr lang="de-DE" dirty="0" err="1"/>
              <a:t>Wahnbek</a:t>
            </a:r>
            <a:r>
              <a:rPr lang="de-DE" dirty="0"/>
              <a:t> bezüglich Mitnutzung Kunstrasenplätze</a:t>
            </a:r>
          </a:p>
          <a:p>
            <a:pPr marL="847725" lvl="2" indent="-184150"/>
            <a:r>
              <a:rPr lang="de-DE" dirty="0"/>
              <a:t>Ist nochmals beim letzten Bürgermeistergespräch angesprochen worden</a:t>
            </a:r>
          </a:p>
          <a:p>
            <a:pPr marL="847725" lvl="2" indent="-184150"/>
            <a:r>
              <a:rPr lang="de-DE" dirty="0"/>
              <a:t>Folge ist jetzt, dass die Gemeinde einen Nutzungsplan für 2026 erstellen wird (Federführung 1. Gemeinderat Hr. Meyn)</a:t>
            </a:r>
            <a:endParaRPr lang="de-DE" sz="1400" dirty="0"/>
          </a:p>
          <a:p>
            <a:pPr lvl="2"/>
            <a:endParaRPr lang="de-DE" sz="1600" dirty="0"/>
          </a:p>
        </p:txBody>
      </p:sp>
    </p:spTree>
    <p:extLst>
      <p:ext uri="{BB962C8B-B14F-4D97-AF65-F5344CB8AC3E}">
        <p14:creationId xmlns:p14="http://schemas.microsoft.com/office/powerpoint/2010/main" val="3101126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tabLst>
                <a:tab pos="361950" algn="l"/>
              </a:tabLst>
            </a:pPr>
            <a:r>
              <a:rPr lang="de-DE" sz="2000" dirty="0"/>
              <a:t>2.	Bericht des Vorstandes durch den</a:t>
            </a:r>
            <a:br>
              <a:rPr lang="de-DE" sz="2000" dirty="0"/>
            </a:br>
            <a:r>
              <a:rPr lang="de-DE" sz="2000" dirty="0"/>
              <a:t>	1. Vorsitzenden</a:t>
            </a:r>
          </a:p>
        </p:txBody>
      </p:sp>
      <p:sp>
        <p:nvSpPr>
          <p:cNvPr id="3" name="Inhaltsplatzhalter 2"/>
          <p:cNvSpPr>
            <a:spLocks noGrp="1"/>
          </p:cNvSpPr>
          <p:nvPr>
            <p:ph idx="1"/>
          </p:nvPr>
        </p:nvSpPr>
        <p:spPr>
          <a:xfrm>
            <a:off x="467544" y="1484784"/>
            <a:ext cx="8229600" cy="4993055"/>
          </a:xfrm>
        </p:spPr>
        <p:txBody>
          <a:bodyPr/>
          <a:lstStyle/>
          <a:p>
            <a:r>
              <a:rPr lang="de-DE" b="1" dirty="0"/>
              <a:t>Mitgliederentwicklung</a:t>
            </a:r>
          </a:p>
          <a:p>
            <a:pPr lvl="1"/>
            <a:r>
              <a:rPr lang="de-DE" dirty="0"/>
              <a:t>2025: 622 Mitglieder </a:t>
            </a:r>
            <a:r>
              <a:rPr lang="de-DE" dirty="0">
                <a:sym typeface="Wingdings" panose="05000000000000000000" pitchFamily="2" charset="2"/>
              </a:rPr>
              <a:t> 9 Mitglieder zu 2024 weniger</a:t>
            </a:r>
            <a:endParaRPr lang="de-DE" dirty="0"/>
          </a:p>
          <a:p>
            <a:pPr lvl="2"/>
            <a:r>
              <a:rPr lang="de-DE" dirty="0"/>
              <a:t>Eintritte:   93</a:t>
            </a:r>
          </a:p>
          <a:p>
            <a:pPr lvl="2"/>
            <a:r>
              <a:rPr lang="de-DE" dirty="0"/>
              <a:t>Austritte:  100</a:t>
            </a:r>
          </a:p>
          <a:p>
            <a:pPr lvl="1"/>
            <a:r>
              <a:rPr lang="de-DE" dirty="0"/>
              <a:t>Mitgliederbestand 10.03.2026: 642 (+ 20 in Q1/2026)</a:t>
            </a:r>
          </a:p>
          <a:p>
            <a:pPr lvl="1"/>
            <a:r>
              <a:rPr lang="de-DE" dirty="0"/>
              <a:t>Mitgliederentwicklung der letzten 10 Jahre </a:t>
            </a:r>
          </a:p>
          <a:p>
            <a:pPr lvl="2"/>
            <a:r>
              <a:rPr lang="de-DE" dirty="0"/>
              <a:t>2016 – 2025 </a:t>
            </a:r>
            <a:r>
              <a:rPr lang="de-DE" dirty="0">
                <a:sym typeface="Wingdings" panose="05000000000000000000" pitchFamily="2" charset="2"/>
              </a:rPr>
              <a:t> Mitgliederzahlen bewegen sich in stabilem Niveau</a:t>
            </a:r>
            <a:endParaRPr lang="de-DE" b="1" dirty="0"/>
          </a:p>
        </p:txBody>
      </p:sp>
      <p:sp>
        <p:nvSpPr>
          <p:cNvPr id="4" name="Pfeil nach rechts 3"/>
          <p:cNvSpPr/>
          <p:nvPr/>
        </p:nvSpPr>
        <p:spPr>
          <a:xfrm rot="673535">
            <a:off x="7376135" y="1921237"/>
            <a:ext cx="509535" cy="360040"/>
          </a:xfrm>
          <a:prstGeom prst="right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rgbClr val="00B050"/>
              </a:solidFill>
              <a:highlight>
                <a:srgbClr val="00FF00"/>
              </a:highlight>
            </a:endParaRPr>
          </a:p>
        </p:txBody>
      </p:sp>
      <p:sp>
        <p:nvSpPr>
          <p:cNvPr id="7" name="Pfeil nach rechts 3">
            <a:extLst>
              <a:ext uri="{FF2B5EF4-FFF2-40B4-BE49-F238E27FC236}">
                <a16:creationId xmlns:a16="http://schemas.microsoft.com/office/drawing/2014/main" id="{CCE70112-406B-7645-6A64-003A76837818}"/>
              </a:ext>
            </a:extLst>
          </p:cNvPr>
          <p:cNvSpPr/>
          <p:nvPr/>
        </p:nvSpPr>
        <p:spPr>
          <a:xfrm rot="20687906">
            <a:off x="6976962" y="2969194"/>
            <a:ext cx="428191" cy="360040"/>
          </a:xfrm>
          <a:prstGeom prst="right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rgbClr val="00B050"/>
              </a:solidFill>
              <a:highlight>
                <a:srgbClr val="00FF00"/>
              </a:highlight>
            </a:endParaRPr>
          </a:p>
        </p:txBody>
      </p:sp>
      <p:graphicFrame>
        <p:nvGraphicFramePr>
          <p:cNvPr id="8" name="Diagramm 7">
            <a:extLst>
              <a:ext uri="{FF2B5EF4-FFF2-40B4-BE49-F238E27FC236}">
                <a16:creationId xmlns:a16="http://schemas.microsoft.com/office/drawing/2014/main" id="{C91A128E-CB8F-D705-B0A3-29D82F0A9450}"/>
              </a:ext>
            </a:extLst>
          </p:cNvPr>
          <p:cNvGraphicFramePr>
            <a:graphicFrameLocks/>
          </p:cNvGraphicFramePr>
          <p:nvPr>
            <p:extLst>
              <p:ext uri="{D42A27DB-BD31-4B8C-83A1-F6EECF244321}">
                <p14:modId xmlns:p14="http://schemas.microsoft.com/office/powerpoint/2010/main" val="2836840878"/>
              </p:ext>
            </p:extLst>
          </p:nvPr>
        </p:nvGraphicFramePr>
        <p:xfrm>
          <a:off x="827584" y="3885523"/>
          <a:ext cx="6934981" cy="2837646"/>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feld 4">
            <a:extLst>
              <a:ext uri="{FF2B5EF4-FFF2-40B4-BE49-F238E27FC236}">
                <a16:creationId xmlns:a16="http://schemas.microsoft.com/office/drawing/2014/main" id="{96D4C3C7-6CD1-FD76-3D1A-6C5986241739}"/>
              </a:ext>
            </a:extLst>
          </p:cNvPr>
          <p:cNvSpPr txBox="1"/>
          <p:nvPr/>
        </p:nvSpPr>
        <p:spPr>
          <a:xfrm>
            <a:off x="3682019" y="5119680"/>
            <a:ext cx="864096" cy="369332"/>
          </a:xfrm>
          <a:prstGeom prst="rect">
            <a:avLst/>
          </a:prstGeom>
          <a:noFill/>
        </p:spPr>
        <p:txBody>
          <a:bodyPr wrap="square" rtlCol="0">
            <a:spAutoFit/>
          </a:bodyPr>
          <a:lstStyle/>
          <a:p>
            <a:r>
              <a:rPr lang="de-DE" b="1" dirty="0">
                <a:solidFill>
                  <a:schemeClr val="bg1"/>
                </a:solidFill>
                <a:highlight>
                  <a:srgbClr val="0000FF"/>
                </a:highlight>
              </a:rPr>
              <a:t>Corona</a:t>
            </a:r>
          </a:p>
        </p:txBody>
      </p:sp>
    </p:spTree>
    <p:extLst>
      <p:ext uri="{BB962C8B-B14F-4D97-AF65-F5344CB8AC3E}">
        <p14:creationId xmlns:p14="http://schemas.microsoft.com/office/powerpoint/2010/main" val="3546348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tabLst>
                <a:tab pos="361950" algn="l"/>
              </a:tabLst>
            </a:pPr>
            <a:r>
              <a:rPr lang="de-DE" sz="2000" dirty="0"/>
              <a:t>2.	Bericht des Vorstandes durch den</a:t>
            </a:r>
            <a:br>
              <a:rPr lang="de-DE" sz="2000" dirty="0"/>
            </a:br>
            <a:r>
              <a:rPr lang="de-DE" sz="2000" dirty="0"/>
              <a:t>	1. Vorsitzenden</a:t>
            </a:r>
          </a:p>
        </p:txBody>
      </p:sp>
      <p:sp>
        <p:nvSpPr>
          <p:cNvPr id="3" name="Inhaltsplatzhalter 2"/>
          <p:cNvSpPr>
            <a:spLocks noGrp="1"/>
          </p:cNvSpPr>
          <p:nvPr>
            <p:ph idx="1"/>
          </p:nvPr>
        </p:nvSpPr>
        <p:spPr>
          <a:xfrm>
            <a:off x="395536" y="1556793"/>
            <a:ext cx="8064896" cy="2304256"/>
          </a:xfrm>
        </p:spPr>
        <p:txBody>
          <a:bodyPr>
            <a:normAutofit/>
          </a:bodyPr>
          <a:lstStyle/>
          <a:p>
            <a:r>
              <a:rPr lang="de-DE" b="1" dirty="0"/>
              <a:t>Berichte aus den Abteilungen</a:t>
            </a:r>
          </a:p>
          <a:p>
            <a:endParaRPr lang="de-DE" dirty="0"/>
          </a:p>
          <a:p>
            <a:pPr lvl="1"/>
            <a:r>
              <a:rPr lang="de-DE" dirty="0"/>
              <a:t>Berichte werden auf der Homepage des TuS Lehmden veröffentlicht</a:t>
            </a:r>
          </a:p>
          <a:p>
            <a:endParaRPr lang="de-DE" dirty="0"/>
          </a:p>
        </p:txBody>
      </p:sp>
    </p:spTree>
    <p:extLst>
      <p:ext uri="{BB962C8B-B14F-4D97-AF65-F5344CB8AC3E}">
        <p14:creationId xmlns:p14="http://schemas.microsoft.com/office/powerpoint/2010/main" val="21922955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lvl="0" algn="l">
              <a:spcAft>
                <a:spcPts val="600"/>
              </a:spcAft>
              <a:tabLst>
                <a:tab pos="361950" algn="l"/>
              </a:tabLst>
            </a:pPr>
            <a:r>
              <a:rPr lang="de-DE" sz="2000" dirty="0"/>
              <a:t>3.	Kassenbericht 1. Vorsitzenden und Bericht der 	Kassenprüfer</a:t>
            </a:r>
          </a:p>
        </p:txBody>
      </p:sp>
      <p:sp>
        <p:nvSpPr>
          <p:cNvPr id="5" name="Inhaltsplatzhalter 2"/>
          <p:cNvSpPr>
            <a:spLocks noGrp="1"/>
          </p:cNvSpPr>
          <p:nvPr>
            <p:ph idx="1"/>
          </p:nvPr>
        </p:nvSpPr>
        <p:spPr>
          <a:xfrm>
            <a:off x="395536" y="1484784"/>
            <a:ext cx="8280920" cy="432048"/>
          </a:xfrm>
        </p:spPr>
        <p:txBody>
          <a:bodyPr>
            <a:normAutofit lnSpcReduction="10000"/>
          </a:bodyPr>
          <a:lstStyle/>
          <a:p>
            <a:r>
              <a:rPr lang="de-DE" dirty="0"/>
              <a:t>Ausgabenübersicht 2025 (zusammengefasst)</a:t>
            </a:r>
          </a:p>
        </p:txBody>
      </p:sp>
      <p:graphicFrame>
        <p:nvGraphicFramePr>
          <p:cNvPr id="7" name="Tabelle 6">
            <a:extLst>
              <a:ext uri="{FF2B5EF4-FFF2-40B4-BE49-F238E27FC236}">
                <a16:creationId xmlns:a16="http://schemas.microsoft.com/office/drawing/2014/main" id="{45515A78-FA3C-186A-C064-0E99A5D2BD9C}"/>
              </a:ext>
            </a:extLst>
          </p:cNvPr>
          <p:cNvGraphicFramePr>
            <a:graphicFrameLocks noGrp="1"/>
          </p:cNvGraphicFramePr>
          <p:nvPr>
            <p:extLst>
              <p:ext uri="{D42A27DB-BD31-4B8C-83A1-F6EECF244321}">
                <p14:modId xmlns:p14="http://schemas.microsoft.com/office/powerpoint/2010/main" val="1433496570"/>
              </p:ext>
            </p:extLst>
          </p:nvPr>
        </p:nvGraphicFramePr>
        <p:xfrm>
          <a:off x="827584" y="1943016"/>
          <a:ext cx="7128792" cy="3544076"/>
        </p:xfrm>
        <a:graphic>
          <a:graphicData uri="http://schemas.openxmlformats.org/drawingml/2006/table">
            <a:tbl>
              <a:tblPr/>
              <a:tblGrid>
                <a:gridCol w="5270431">
                  <a:extLst>
                    <a:ext uri="{9D8B030D-6E8A-4147-A177-3AD203B41FA5}">
                      <a16:colId xmlns:a16="http://schemas.microsoft.com/office/drawing/2014/main" val="2007656879"/>
                    </a:ext>
                  </a:extLst>
                </a:gridCol>
                <a:gridCol w="1858361">
                  <a:extLst>
                    <a:ext uri="{9D8B030D-6E8A-4147-A177-3AD203B41FA5}">
                      <a16:colId xmlns:a16="http://schemas.microsoft.com/office/drawing/2014/main" val="499383578"/>
                    </a:ext>
                  </a:extLst>
                </a:gridCol>
              </a:tblGrid>
              <a:tr h="272962">
                <a:tc>
                  <a:txBody>
                    <a:bodyPr/>
                    <a:lstStyle/>
                    <a:p>
                      <a:pPr algn="l" rtl="0" fontAlgn="ctr"/>
                      <a:r>
                        <a:rPr lang="de-DE" sz="1600" b="1" i="0" u="none" strike="noStrike">
                          <a:solidFill>
                            <a:srgbClr val="FFFFFF"/>
                          </a:solidFill>
                          <a:effectLst/>
                          <a:latin typeface="Calibri" panose="020F0502020204030204" pitchFamily="34" charset="0"/>
                        </a:rPr>
                        <a:t> Ausgaben </a:t>
                      </a:r>
                    </a:p>
                  </a:txBody>
                  <a:tcPr marL="456400" marR="7607" marT="7607" marB="0" anchor="ctr">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F81BD"/>
                    </a:solidFill>
                  </a:tcPr>
                </a:tc>
                <a:tc>
                  <a:txBody>
                    <a:bodyPr/>
                    <a:lstStyle/>
                    <a:p>
                      <a:pPr algn="ctr" rtl="0" fontAlgn="ctr"/>
                      <a:r>
                        <a:rPr lang="de-DE" sz="1600" b="1" i="0" u="none" strike="noStrike">
                          <a:solidFill>
                            <a:srgbClr val="FFFFFF"/>
                          </a:solidFill>
                          <a:effectLst/>
                          <a:latin typeface="Calibri" panose="020F0502020204030204" pitchFamily="34" charset="0"/>
                        </a:rPr>
                        <a:t> Betrag </a:t>
                      </a:r>
                    </a:p>
                  </a:txBody>
                  <a:tcPr marL="7607" marR="7607" marT="7607" marB="0" anchor="ctr">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rgbClr val="4F81BD"/>
                    </a:solidFill>
                  </a:tcPr>
                </a:tc>
                <a:extLst>
                  <a:ext uri="{0D108BD9-81ED-4DB2-BD59-A6C34878D82A}">
                    <a16:rowId xmlns:a16="http://schemas.microsoft.com/office/drawing/2014/main" val="1803287199"/>
                  </a:ext>
                </a:extLst>
              </a:tr>
              <a:tr h="272962">
                <a:tc>
                  <a:txBody>
                    <a:bodyPr/>
                    <a:lstStyle/>
                    <a:p>
                      <a:pPr algn="l" rtl="0" fontAlgn="ctr"/>
                      <a:r>
                        <a:rPr lang="de-DE" sz="1600" b="0" i="0" u="none" strike="noStrike">
                          <a:solidFill>
                            <a:srgbClr val="000000"/>
                          </a:solidFill>
                          <a:effectLst/>
                          <a:latin typeface="Calibri" panose="020F0502020204030204" pitchFamily="34" charset="0"/>
                        </a:rPr>
                        <a:t> Sportbetrieb (Startgelder, Schiedsrichter, …) </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600" b="0" i="0" u="none" strike="noStrike" dirty="0">
                          <a:solidFill>
                            <a:srgbClr val="000000"/>
                          </a:solidFill>
                          <a:effectLst/>
                          <a:latin typeface="Calibri" panose="020F0502020204030204" pitchFamily="34" charset="0"/>
                        </a:rPr>
                        <a:t>         15.875,41 €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2544832308"/>
                  </a:ext>
                </a:extLst>
              </a:tr>
              <a:tr h="272962">
                <a:tc>
                  <a:txBody>
                    <a:bodyPr/>
                    <a:lstStyle/>
                    <a:p>
                      <a:pPr algn="l" rtl="0" fontAlgn="ctr"/>
                      <a:r>
                        <a:rPr lang="de-DE" sz="1600" b="0" i="0" u="none" strike="noStrike" dirty="0">
                          <a:solidFill>
                            <a:srgbClr val="000000"/>
                          </a:solidFill>
                          <a:effectLst/>
                          <a:latin typeface="Calibri" panose="020F0502020204030204" pitchFamily="34" charset="0"/>
                        </a:rPr>
                        <a:t> Beiträge Sportverbände </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600" b="0" i="0" u="none" strike="noStrike" dirty="0">
                          <a:solidFill>
                            <a:srgbClr val="000000"/>
                          </a:solidFill>
                          <a:effectLst/>
                          <a:latin typeface="Calibri" panose="020F0502020204030204" pitchFamily="34" charset="0"/>
                        </a:rPr>
                        <a:t>           6.078,85 €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2895930522"/>
                  </a:ext>
                </a:extLst>
              </a:tr>
              <a:tr h="272962">
                <a:tc>
                  <a:txBody>
                    <a:bodyPr/>
                    <a:lstStyle/>
                    <a:p>
                      <a:pPr algn="l" rtl="0" fontAlgn="ctr"/>
                      <a:r>
                        <a:rPr lang="de-DE" sz="1600" b="0" i="0" u="none" strike="noStrike">
                          <a:solidFill>
                            <a:srgbClr val="000000"/>
                          </a:solidFill>
                          <a:effectLst/>
                          <a:latin typeface="Calibri" panose="020F0502020204030204" pitchFamily="34" charset="0"/>
                        </a:rPr>
                        <a:t> Sportanlagen / Sportgeräte </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ctr" rtl="0" fontAlgn="ctr"/>
                      <a:r>
                        <a:rPr lang="de-DE" sz="1600" b="0" i="0" u="none" strike="noStrike" dirty="0">
                          <a:solidFill>
                            <a:srgbClr val="000000"/>
                          </a:solidFill>
                          <a:effectLst/>
                          <a:latin typeface="Calibri" panose="020F0502020204030204" pitchFamily="34" charset="0"/>
                        </a:rPr>
                        <a:t>10.068,26 €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2392020795"/>
                  </a:ext>
                </a:extLst>
              </a:tr>
              <a:tr h="272962">
                <a:tc>
                  <a:txBody>
                    <a:bodyPr/>
                    <a:lstStyle/>
                    <a:p>
                      <a:pPr algn="l" rtl="0" fontAlgn="ctr"/>
                      <a:r>
                        <a:rPr lang="de-DE" sz="1600" b="0" i="0" u="none" strike="noStrike">
                          <a:solidFill>
                            <a:srgbClr val="000000"/>
                          </a:solidFill>
                          <a:effectLst/>
                          <a:latin typeface="Calibri" panose="020F0502020204030204" pitchFamily="34" charset="0"/>
                        </a:rPr>
                        <a:t> Verwaltung / Versicherungen </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600" b="0" i="0" u="none" strike="noStrike" dirty="0">
                          <a:solidFill>
                            <a:srgbClr val="000000"/>
                          </a:solidFill>
                          <a:effectLst/>
                          <a:latin typeface="Calibri" panose="020F0502020204030204" pitchFamily="34" charset="0"/>
                        </a:rPr>
                        <a:t>            2.854,55 €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3929556738"/>
                  </a:ext>
                </a:extLst>
              </a:tr>
              <a:tr h="272962">
                <a:tc>
                  <a:txBody>
                    <a:bodyPr/>
                    <a:lstStyle/>
                    <a:p>
                      <a:pPr algn="l" rtl="0" fontAlgn="ctr"/>
                      <a:r>
                        <a:rPr lang="de-DE" sz="1600" b="0" i="0" u="none" strike="noStrike" dirty="0">
                          <a:solidFill>
                            <a:srgbClr val="000000"/>
                          </a:solidFill>
                          <a:effectLst/>
                          <a:latin typeface="Calibri" panose="020F0502020204030204" pitchFamily="34" charset="0"/>
                        </a:rPr>
                        <a:t> Mitarbeiterkosten</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ctr" rtl="0" fontAlgn="ctr"/>
                      <a:r>
                        <a:rPr lang="de-DE" sz="1600" b="0" i="0" u="none" strike="noStrike" dirty="0">
                          <a:solidFill>
                            <a:srgbClr val="000000"/>
                          </a:solidFill>
                          <a:effectLst/>
                          <a:latin typeface="Calibri" panose="020F0502020204030204" pitchFamily="34" charset="0"/>
                        </a:rPr>
                        <a:t>30.249,54 €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733027961"/>
                  </a:ext>
                </a:extLst>
              </a:tr>
              <a:tr h="272962">
                <a:tc>
                  <a:txBody>
                    <a:bodyPr/>
                    <a:lstStyle/>
                    <a:p>
                      <a:pPr algn="l" rtl="0" fontAlgn="ctr"/>
                      <a:r>
                        <a:rPr lang="de-DE" sz="1600" b="0" i="0" u="none" strike="noStrike" dirty="0">
                          <a:solidFill>
                            <a:srgbClr val="000000"/>
                          </a:solidFill>
                          <a:effectLst/>
                          <a:latin typeface="Calibri" panose="020F0502020204030204" pitchFamily="34" charset="0"/>
                        </a:rPr>
                        <a:t> Sozialversicherungsbeiträge / Lohnnebenkosten</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600" b="0" i="0" u="none" strike="noStrike" dirty="0">
                          <a:solidFill>
                            <a:srgbClr val="000000"/>
                          </a:solidFill>
                          <a:effectLst/>
                          <a:latin typeface="Calibri" panose="020F0502020204030204" pitchFamily="34" charset="0"/>
                        </a:rPr>
                        <a:t>          13.378,19 €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2684974034"/>
                  </a:ext>
                </a:extLst>
              </a:tr>
              <a:tr h="272962">
                <a:tc>
                  <a:txBody>
                    <a:bodyPr/>
                    <a:lstStyle/>
                    <a:p>
                      <a:pPr algn="l" rtl="0" fontAlgn="ctr"/>
                      <a:r>
                        <a:rPr lang="de-DE" sz="1600" b="0" i="0" u="none" strike="noStrike">
                          <a:solidFill>
                            <a:srgbClr val="000000"/>
                          </a:solidFill>
                          <a:effectLst/>
                          <a:latin typeface="Calibri" panose="020F0502020204030204" pitchFamily="34" charset="0"/>
                        </a:rPr>
                        <a:t> ÜL-Gelder </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600" b="0" i="0" u="none" strike="noStrike" dirty="0">
                          <a:solidFill>
                            <a:srgbClr val="000000"/>
                          </a:solidFill>
                          <a:effectLst/>
                          <a:latin typeface="Calibri" panose="020F0502020204030204" pitchFamily="34" charset="0"/>
                        </a:rPr>
                        <a:t>          13.546,14 €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3949602045"/>
                  </a:ext>
                </a:extLst>
              </a:tr>
              <a:tr h="272962">
                <a:tc>
                  <a:txBody>
                    <a:bodyPr/>
                    <a:lstStyle/>
                    <a:p>
                      <a:pPr algn="l" rtl="0" fontAlgn="ctr"/>
                      <a:r>
                        <a:rPr lang="de-DE" sz="1600" b="0" i="0" u="none" strike="noStrike" dirty="0">
                          <a:solidFill>
                            <a:srgbClr val="000000"/>
                          </a:solidFill>
                          <a:effectLst/>
                          <a:latin typeface="Calibri" panose="020F0502020204030204" pitchFamily="34" charset="0"/>
                        </a:rPr>
                        <a:t> Vereinsheime Geschäftsstelle </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600" b="0" i="0" u="none" strike="noStrike" dirty="0">
                          <a:solidFill>
                            <a:srgbClr val="000000"/>
                          </a:solidFill>
                          <a:effectLst/>
                          <a:latin typeface="Calibri" panose="020F0502020204030204" pitchFamily="34" charset="0"/>
                        </a:rPr>
                        <a:t>            5.603,70 €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1323986732"/>
                  </a:ext>
                </a:extLst>
              </a:tr>
              <a:tr h="272962">
                <a:tc>
                  <a:txBody>
                    <a:bodyPr/>
                    <a:lstStyle/>
                    <a:p>
                      <a:pPr algn="l" rtl="0" fontAlgn="ctr"/>
                      <a:r>
                        <a:rPr lang="de-DE" sz="1600" b="0" i="0" u="none" strike="noStrike">
                          <a:solidFill>
                            <a:srgbClr val="000000"/>
                          </a:solidFill>
                          <a:effectLst/>
                          <a:latin typeface="Calibri" panose="020F0502020204030204" pitchFamily="34" charset="0"/>
                        </a:rPr>
                        <a:t> Ausbildung ÜL / Trainer / Schiedsrichter </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600" b="0" i="0" u="none" strike="noStrike" dirty="0">
                          <a:solidFill>
                            <a:srgbClr val="000000"/>
                          </a:solidFill>
                          <a:effectLst/>
                          <a:latin typeface="Calibri" panose="020F0502020204030204" pitchFamily="34" charset="0"/>
                        </a:rPr>
                        <a:t>                625,80 €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380621088"/>
                  </a:ext>
                </a:extLst>
              </a:tr>
              <a:tr h="268532">
                <a:tc>
                  <a:txBody>
                    <a:bodyPr/>
                    <a:lstStyle/>
                    <a:p>
                      <a:pPr algn="l" rtl="0" fontAlgn="ctr"/>
                      <a:r>
                        <a:rPr lang="de-DE" sz="1600" b="0" i="0" u="none" strike="noStrike" dirty="0">
                          <a:solidFill>
                            <a:srgbClr val="000000"/>
                          </a:solidFill>
                          <a:effectLst/>
                          <a:latin typeface="Calibri" panose="020F0502020204030204" pitchFamily="34" charset="0"/>
                        </a:rPr>
                        <a:t> Rücklastschriften Beiträge </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tc>
                  <a:txBody>
                    <a:bodyPr/>
                    <a:lstStyle/>
                    <a:p>
                      <a:pPr algn="l" rtl="0" fontAlgn="ctr"/>
                      <a:r>
                        <a:rPr lang="de-DE" sz="1600" b="0" i="0" u="none" strike="noStrike" dirty="0">
                          <a:solidFill>
                            <a:srgbClr val="000000"/>
                          </a:solidFill>
                          <a:effectLst/>
                          <a:latin typeface="Calibri" panose="020F0502020204030204" pitchFamily="34" charset="0"/>
                        </a:rPr>
                        <a:t>                465,00 €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2771600107"/>
                  </a:ext>
                </a:extLst>
              </a:tr>
              <a:tr h="272962">
                <a:tc>
                  <a:txBody>
                    <a:bodyPr/>
                    <a:lstStyle/>
                    <a:p>
                      <a:pPr algn="l" rtl="0" fontAlgn="ctr"/>
                      <a:r>
                        <a:rPr lang="de-DE" sz="1600" b="0" i="0" u="none" strike="noStrike" dirty="0">
                          <a:solidFill>
                            <a:srgbClr val="000000"/>
                          </a:solidFill>
                          <a:effectLst/>
                          <a:latin typeface="Calibri" panose="020F0502020204030204" pitchFamily="34" charset="0"/>
                        </a:rPr>
                        <a:t> Verschiedenes (Veranstaltungen, Strom, Gas, …) </a:t>
                      </a:r>
                    </a:p>
                  </a:txBody>
                  <a:tcPr marL="456400" marR="7607" marT="7607"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8CCE4"/>
                    </a:solidFill>
                  </a:tcPr>
                </a:tc>
                <a:tc>
                  <a:txBody>
                    <a:bodyPr/>
                    <a:lstStyle/>
                    <a:p>
                      <a:pPr algn="l" rtl="0" fontAlgn="ctr"/>
                      <a:r>
                        <a:rPr lang="de-DE" sz="1600" b="0" i="0" u="none" strike="noStrike" dirty="0">
                          <a:solidFill>
                            <a:srgbClr val="000000"/>
                          </a:solidFill>
                          <a:effectLst/>
                          <a:latin typeface="Calibri" panose="020F0502020204030204" pitchFamily="34" charset="0"/>
                        </a:rPr>
                        <a:t>           10.422,13 €</a:t>
                      </a:r>
                    </a:p>
                  </a:txBody>
                  <a:tcPr marL="7607" marR="7607" marT="7607"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153342378"/>
                  </a:ext>
                </a:extLst>
              </a:tr>
              <a:tr h="272962">
                <a:tc>
                  <a:txBody>
                    <a:bodyPr/>
                    <a:lstStyle/>
                    <a:p>
                      <a:pPr algn="l" rtl="0" fontAlgn="ctr"/>
                      <a:r>
                        <a:rPr lang="de-DE" sz="1600" b="1" i="0" u="none" strike="noStrike">
                          <a:solidFill>
                            <a:srgbClr val="FFFFFF"/>
                          </a:solidFill>
                          <a:effectLst/>
                          <a:latin typeface="Calibri" panose="020F0502020204030204" pitchFamily="34" charset="0"/>
                        </a:rPr>
                        <a:t>  Summe   </a:t>
                      </a:r>
                    </a:p>
                  </a:txBody>
                  <a:tcPr marL="456400" marR="7607" marT="7607" marB="0" anchor="ctr">
                    <a:lnL>
                      <a:noFill/>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4F81BD"/>
                    </a:solidFill>
                  </a:tcPr>
                </a:tc>
                <a:tc>
                  <a:txBody>
                    <a:bodyPr/>
                    <a:lstStyle/>
                    <a:p>
                      <a:pPr algn="l" rtl="0" fontAlgn="ctr"/>
                      <a:r>
                        <a:rPr lang="de-DE" sz="1600" b="1" i="0" u="none" strike="noStrike" dirty="0">
                          <a:solidFill>
                            <a:srgbClr val="FFFFFF"/>
                          </a:solidFill>
                          <a:effectLst/>
                          <a:latin typeface="Calibri" panose="020F0502020204030204" pitchFamily="34" charset="0"/>
                        </a:rPr>
                        <a:t>         109.167,57 € </a:t>
                      </a:r>
                    </a:p>
                  </a:txBody>
                  <a:tcPr marL="7607" marR="7607" marT="7607" marB="0" anchor="ctr">
                    <a:lnL w="6350" cap="flat" cmpd="sng" algn="ctr">
                      <a:solidFill>
                        <a:srgbClr val="FFFFFF"/>
                      </a:solidFill>
                      <a:prstDash val="solid"/>
                      <a:round/>
                      <a:headEnd type="none" w="med" len="med"/>
                      <a:tailEnd type="none" w="med" len="med"/>
                    </a:lnL>
                    <a:lnR>
                      <a:noFill/>
                    </a:lnR>
                    <a:lnT w="19050" cap="flat" cmpd="sng" algn="ctr">
                      <a:solidFill>
                        <a:srgbClr val="FFFFFF"/>
                      </a:solidFill>
                      <a:prstDash val="solid"/>
                      <a:round/>
                      <a:headEnd type="none" w="med" len="med"/>
                      <a:tailEnd type="none" w="med" len="med"/>
                    </a:lnT>
                    <a:lnB>
                      <a:noFill/>
                    </a:lnB>
                    <a:solidFill>
                      <a:srgbClr val="4F81BD"/>
                    </a:solidFill>
                  </a:tcPr>
                </a:tc>
                <a:extLst>
                  <a:ext uri="{0D108BD9-81ED-4DB2-BD59-A6C34878D82A}">
                    <a16:rowId xmlns:a16="http://schemas.microsoft.com/office/drawing/2014/main" val="70150089"/>
                  </a:ext>
                </a:extLst>
              </a:tr>
            </a:tbl>
          </a:graphicData>
        </a:graphic>
      </p:graphicFrame>
    </p:spTree>
    <p:extLst>
      <p:ext uri="{BB962C8B-B14F-4D97-AF65-F5344CB8AC3E}">
        <p14:creationId xmlns:p14="http://schemas.microsoft.com/office/powerpoint/2010/main" val="2879339220"/>
      </p:ext>
    </p:extLst>
  </p:cSld>
  <p:clrMapOvr>
    <a:masterClrMapping/>
  </p:clrMapOvr>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66dcdb79-e55b-491a-9e20-518c2a101f22}" enabled="1" method="Privileged" siteId="{8b87af7d-8647-4dc7-8df4-5f69a2011bb5}" contentBits="0" removed="0"/>
</clbl:labelList>
</file>

<file path=docProps/app.xml><?xml version="1.0" encoding="utf-8"?>
<Properties xmlns="http://schemas.openxmlformats.org/officeDocument/2006/extended-properties" xmlns:vt="http://schemas.openxmlformats.org/officeDocument/2006/docPropsVTypes">
  <TotalTime>0</TotalTime>
  <Words>5113</Words>
  <Application>Microsoft Office PowerPoint</Application>
  <PresentationFormat>Bildschirmpräsentation (4:3)</PresentationFormat>
  <Paragraphs>547</Paragraphs>
  <Slides>38</Slides>
  <Notes>38</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38</vt:i4>
      </vt:variant>
    </vt:vector>
  </HeadingPairs>
  <TitlesOfParts>
    <vt:vector size="43" baseType="lpstr">
      <vt:lpstr>Arial</vt:lpstr>
      <vt:lpstr>Calibri</vt:lpstr>
      <vt:lpstr>Times New Roman</vt:lpstr>
      <vt:lpstr>Wingdings</vt:lpstr>
      <vt:lpstr>Larissa</vt:lpstr>
      <vt:lpstr>Herzlich Willkommen  auf der Mitgliederhauptversammlung 2026 des TuS Lehmden von 1908 e.V.</vt:lpstr>
      <vt:lpstr>Tagesordnung</vt:lpstr>
      <vt:lpstr>Schweigeminute für verstorbene Mitglieder</vt:lpstr>
      <vt:lpstr>Eröffnung und Feststellung der ordnungsgemäßen Einberufung, sowie Feststellung der Beschlussfähigkeit durch den 1. Vorsitzenden</vt:lpstr>
      <vt:lpstr>2. Bericht des Vorstandes durch den  1. Vorsitzenden</vt:lpstr>
      <vt:lpstr>2. Bericht des Vorstandes durch den  1. Vorsitzenden</vt:lpstr>
      <vt:lpstr>2. Bericht des Vorstandes durch den  1. Vorsitzenden</vt:lpstr>
      <vt:lpstr>2. Bericht des Vorstandes durch den  1. Vorsitzenden</vt:lpstr>
      <vt:lpstr>3. Kassenbericht 1. Vorsitzenden und Bericht der  Kassenprüfer</vt:lpstr>
      <vt:lpstr>3. Kassenbericht 1. Vorsitzenden und Bericht der  Kassenprüfer</vt:lpstr>
      <vt:lpstr>3. Kassenbericht 1. Vorsitzenden und Bericht der Kassenprüfer</vt:lpstr>
      <vt:lpstr>3.  Kassenbericht 1. Vorsitzenden und Bericht der Kassenprüfer</vt:lpstr>
      <vt:lpstr>3. Kassenbericht 1. Vorsitzenden und Bericht der Kassenprüfer</vt:lpstr>
      <vt:lpstr>3.a. Entlastung des geschäftsführenden Vorstandes</vt:lpstr>
      <vt:lpstr>4.   Wahl eines neuen Kassenprüfers</vt:lpstr>
      <vt:lpstr>5. Aufwandsentschädigung für Vorstand und  Abteilungsleiter</vt:lpstr>
      <vt:lpstr>5. Aufwandsentschädigung für Vorstand und  Abteilungsleiter</vt:lpstr>
      <vt:lpstr>6.  Haushaltsvoranschlag 2026</vt:lpstr>
      <vt:lpstr>6.  Haushaltsvoranschlag 2026</vt:lpstr>
      <vt:lpstr>7.  Ehrungen</vt:lpstr>
      <vt:lpstr>8.  Wahlen zum Vorstand   a. 3. Vorsitzende*r</vt:lpstr>
      <vt:lpstr>9. Satzungsänderung</vt:lpstr>
      <vt:lpstr>9. Satzungsänderung</vt:lpstr>
      <vt:lpstr>9. Satzungsänderung</vt:lpstr>
      <vt:lpstr>9. Satzungsänderung</vt:lpstr>
      <vt:lpstr>9. Satzungsänderung</vt:lpstr>
      <vt:lpstr>9. Satzungsänderung</vt:lpstr>
      <vt:lpstr>9. Satzungsänderung</vt:lpstr>
      <vt:lpstr>9. Satzungsänderung</vt:lpstr>
      <vt:lpstr>9. Satzungsänderung</vt:lpstr>
      <vt:lpstr>9. Satzungsänderung</vt:lpstr>
      <vt:lpstr>9. Satzungsänderung</vt:lpstr>
      <vt:lpstr>9. Satzungsänderung</vt:lpstr>
      <vt:lpstr>9. Satzungsänderung</vt:lpstr>
      <vt:lpstr>9. Satzungsänderung</vt:lpstr>
      <vt:lpstr>9. Satzungsänderung</vt:lpstr>
      <vt:lpstr>Verschiedenes / Anträge zur Tagesordnung</vt:lpstr>
      <vt:lpstr>Ende Mitgliederhauptversammlung TuS Lehmden von 1908 e.V. </vt:lpstr>
    </vt:vector>
  </TitlesOfParts>
  <Company>Steria Mummert Consulting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Bernd BRUMUND</dc:creator>
  <cp:lastModifiedBy>Marion Fuhrken</cp:lastModifiedBy>
  <cp:revision>592</cp:revision>
  <cp:lastPrinted>2017-02-23T22:06:24Z</cp:lastPrinted>
  <dcterms:created xsi:type="dcterms:W3CDTF">2017-02-19T15:23:02Z</dcterms:created>
  <dcterms:modified xsi:type="dcterms:W3CDTF">2026-03-13T07:35:26Z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6dcdb79-e55b-491a-9e20-518c2a101f22_Enabled">
    <vt:lpwstr>true</vt:lpwstr>
  </property>
  <property fmtid="{D5CDD505-2E9C-101B-9397-08002B2CF9AE}" pid="3" name="MSIP_Label_66dcdb79-e55b-491a-9e20-518c2a101f22_SetDate">
    <vt:lpwstr>2022-05-17T08:19:19Z</vt:lpwstr>
  </property>
  <property fmtid="{D5CDD505-2E9C-101B-9397-08002B2CF9AE}" pid="4" name="MSIP_Label_66dcdb79-e55b-491a-9e20-518c2a101f22_Method">
    <vt:lpwstr>Privileged</vt:lpwstr>
  </property>
  <property fmtid="{D5CDD505-2E9C-101B-9397-08002B2CF9AE}" pid="5" name="MSIP_Label_66dcdb79-e55b-491a-9e20-518c2a101f22_Name">
    <vt:lpwstr>EXTERN</vt:lpwstr>
  </property>
  <property fmtid="{D5CDD505-2E9C-101B-9397-08002B2CF9AE}" pid="6" name="MSIP_Label_66dcdb79-e55b-491a-9e20-518c2a101f22_SiteId">
    <vt:lpwstr>8b87af7d-8647-4dc7-8df4-5f69a2011bb5</vt:lpwstr>
  </property>
  <property fmtid="{D5CDD505-2E9C-101B-9397-08002B2CF9AE}" pid="7" name="MSIP_Label_66dcdb79-e55b-491a-9e20-518c2a101f22_ActionId">
    <vt:lpwstr>9c01b389-65ee-4fe7-8b5b-7a7b67574004</vt:lpwstr>
  </property>
  <property fmtid="{D5CDD505-2E9C-101B-9397-08002B2CF9AE}" pid="8" name="MSIP_Label_66dcdb79-e55b-491a-9e20-518c2a101f22_ContentBits">
    <vt:lpwstr>0</vt:lpwstr>
  </property>
</Properties>
</file>